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24"/>
  </p:notesMasterIdLst>
  <p:sldIdLst>
    <p:sldId id="263" r:id="rId2"/>
    <p:sldId id="264" r:id="rId3"/>
    <p:sldId id="265" r:id="rId4"/>
    <p:sldId id="266" r:id="rId5"/>
    <p:sldId id="288" r:id="rId6"/>
    <p:sldId id="284" r:id="rId7"/>
    <p:sldId id="292" r:id="rId8"/>
    <p:sldId id="274" r:id="rId9"/>
    <p:sldId id="314" r:id="rId10"/>
    <p:sldId id="298" r:id="rId11"/>
    <p:sldId id="299" r:id="rId12"/>
    <p:sldId id="301" r:id="rId13"/>
    <p:sldId id="304" r:id="rId14"/>
    <p:sldId id="300" r:id="rId15"/>
    <p:sldId id="303" r:id="rId16"/>
    <p:sldId id="312" r:id="rId17"/>
    <p:sldId id="313" r:id="rId18"/>
    <p:sldId id="287" r:id="rId19"/>
    <p:sldId id="269" r:id="rId20"/>
    <p:sldId id="271" r:id="rId21"/>
    <p:sldId id="302" r:id="rId22"/>
    <p:sldId id="285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6E6E6"/>
    <a:srgbClr val="170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5" autoAdjust="0"/>
    <p:restoredTop sz="93438" autoAdjust="0"/>
  </p:normalViewPr>
  <p:slideViewPr>
    <p:cSldViewPr snapToGrid="0">
      <p:cViewPr varScale="1">
        <p:scale>
          <a:sx n="57" d="100"/>
          <a:sy n="57" d="100"/>
        </p:scale>
        <p:origin x="10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400" y="2309633"/>
            <a:ext cx="10858500" cy="1200329"/>
          </a:xfrm>
        </p:spPr>
        <p:txBody>
          <a:bodyPr vert="horz" lIns="91440" tIns="45720" rIns="91440" bIns="45720" rtlCol="0" anchor="b">
            <a:spAutoFit/>
          </a:bodyPr>
          <a:lstStyle>
            <a:lvl1pPr algn="ctr">
              <a:defRPr lang="zh-CN" altLang="en-US" sz="4000" b="1" dirty="0"/>
            </a:lvl1pPr>
          </a:lstStyle>
          <a:p>
            <a:pPr lvl="0" defTabSz="914400"/>
            <a:r>
              <a:rPr lang="en-US" altLang="zh-CN" dirty="0"/>
              <a:t>Click to edit </a:t>
            </a:r>
            <a:br>
              <a:rPr lang="en-US" altLang="zh-CN" dirty="0"/>
            </a:br>
            <a:r>
              <a:rPr lang="en-US" altLang="zh-CN" dirty="0"/>
              <a:t>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94200" y="3509962"/>
            <a:ext cx="3403600" cy="503238"/>
          </a:xfrm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>
              <a:spcBef>
                <a:spcPts val="0"/>
              </a:spcBef>
              <a:buNone/>
              <a:defRPr lang="zh-CN" altLang="en-US" sz="1600"/>
            </a:lvl1pPr>
          </a:lstStyle>
          <a:p>
            <a:pPr marL="228600" lvl="0" indent="-228600" defTabSz="914400"/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5949950" y="5837829"/>
            <a:ext cx="556895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r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37829"/>
            <a:ext cx="556895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OfficePLUS.cn</a:t>
            </a:r>
            <a:endParaRPr lang="en-US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660400" y="723900"/>
            <a:ext cx="1039091" cy="296271"/>
          </a:xfrm>
        </p:spPr>
        <p:txBody>
          <a:bodyPr vert="horz" wrap="none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LGOO HERE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AEBE-086C-4980-A4E1-E89EE17EFFB9}" type="datetime1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1500188"/>
            <a:ext cx="2836562" cy="594626"/>
          </a:xfrm>
        </p:spPr>
        <p:txBody>
          <a:bodyPr>
            <a:normAutofit/>
          </a:bodyPr>
          <a:lstStyle>
            <a:lvl1pPr marL="0" indent="0" algn="r">
              <a:buFont typeface="+mj-lt"/>
              <a:buNone/>
              <a:defRPr sz="2400" b="1"/>
            </a:lvl1pPr>
            <a:lvl2pPr marL="457200" indent="0">
              <a:buFont typeface="+mj-ea"/>
              <a:buNone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660555" y="1500187"/>
            <a:ext cx="7871045" cy="4633913"/>
          </a:xfrm>
        </p:spPr>
        <p:txBody>
          <a:bodyPr/>
          <a:lstStyle>
            <a:lvl1pPr marL="342900" indent="-342900">
              <a:buFont typeface="+mj-lt"/>
              <a:buAutoNum type="arabicPeriod"/>
              <a:defRPr/>
            </a:lvl1pPr>
            <a:lvl2pPr marL="800100" indent="-342900">
              <a:buFont typeface="+mj-ea"/>
              <a:buAutoNum type="circleNumDbPlain"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C4CC43B-9EB6-4465-8B1A-3F7180DAD0DF}" type="datetime1">
              <a:rPr lang="zh-CN" altLang="en-US" smtClean="0"/>
              <a:t>2024/1/2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t>‹#›</a:t>
            </a:fld>
            <a:endParaRPr lang="en-US" altLang="zh-CN"/>
          </a:p>
        </p:txBody>
      </p:sp>
      <p:cxnSp>
        <p:nvCxnSpPr>
          <p:cNvPr id="10" name="î$ļíďé"/>
          <p:cNvCxnSpPr/>
          <p:nvPr userDrawn="1"/>
        </p:nvCxnSpPr>
        <p:spPr>
          <a:xfrm>
            <a:off x="3621019" y="1500188"/>
            <a:ext cx="0" cy="4633913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îṩļíḑè"/>
          <p:cNvSpPr>
            <a:spLocks noChangeAspect="1"/>
          </p:cNvSpPr>
          <p:nvPr userDrawn="1"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  <a:alpha val="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 flipH="1" flipV="1">
            <a:off x="-14763" y="3793067"/>
            <a:ext cx="3969547" cy="3064933"/>
            <a:chOff x="8222455" y="0"/>
            <a:chExt cx="3969547" cy="3064933"/>
          </a:xfrm>
        </p:grpSpPr>
        <p:pic>
          <p:nvPicPr>
            <p:cNvPr id="6" name="图片 5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492" t="-6870" r="60756" b="6646"/>
            <a:stretch>
              <a:fillRect/>
            </a:stretch>
          </p:blipFill>
          <p:spPr>
            <a:xfrm flipV="1">
              <a:off x="9145184" y="0"/>
              <a:ext cx="3046816" cy="3064933"/>
            </a:xfrm>
            <a:prstGeom prst="rect">
              <a:avLst/>
            </a:prstGeom>
          </p:spPr>
        </p:pic>
        <p:sp>
          <p:nvSpPr>
            <p:cNvPr id="8" name="í$ḻídê"/>
            <p:cNvSpPr/>
            <p:nvPr userDrawn="1"/>
          </p:nvSpPr>
          <p:spPr>
            <a:xfrm rot="16200000">
              <a:off x="8674763" y="-452307"/>
              <a:ext cx="3064932" cy="3969547"/>
            </a:xfrm>
            <a:prstGeom prst="rect">
              <a:avLst/>
            </a:prstGeom>
            <a:gradFill>
              <a:gsLst>
                <a:gs pos="78000">
                  <a:schemeClr val="bg1">
                    <a:alpha val="42000"/>
                  </a:schemeClr>
                </a:gs>
                <a:gs pos="0">
                  <a:srgbClr val="FFFF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9994"/>
          </a:xfrm>
          <a:prstGeom prst="rect">
            <a:avLst/>
          </a:prstGeom>
        </p:spPr>
      </p:pic>
      <p:sp>
        <p:nvSpPr>
          <p:cNvPr id="8" name="iSlîde"/>
          <p:cNvSpPr/>
          <p:nvPr userDrawn="1"/>
        </p:nvSpPr>
        <p:spPr>
          <a:xfrm>
            <a:off x="0" y="0"/>
            <a:ext cx="12192000" cy="690999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0418" y="3955325"/>
            <a:ext cx="5731164" cy="424732"/>
          </a:xfrm>
        </p:spPr>
        <p:txBody>
          <a:bodyPr vert="horz" lIns="91440" tIns="45720" rIns="91440" bIns="45720" rtlCol="0" anchor="b">
            <a:spAutoFit/>
          </a:bodyPr>
          <a:lstStyle>
            <a:lvl1pPr algn="ctr">
              <a:defRPr lang="zh-CN" altLang="en-US" sz="2400"/>
            </a:lvl1pPr>
          </a:lstStyle>
          <a:p>
            <a:pPr lvl="0" defTabSz="91440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30418" y="4380057"/>
            <a:ext cx="5731164" cy="258532"/>
          </a:xfrm>
        </p:spPr>
        <p:txBody>
          <a:bodyPr>
            <a:spAutoFit/>
          </a:bodyPr>
          <a:lstStyle>
            <a:lvl1pPr marL="0" indent="0" algn="ctr">
              <a:buNone/>
              <a:def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F10D-3A58-4285-A9DB-D9098A7BEDDD}" type="datetime1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B5987-9647-4253-899C-3B9819D6D8A0}" type="datetime1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CBEB-8597-4EA4-9D29-E1D7025CFAA0}" type="datetime1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60400" y="2884955"/>
            <a:ext cx="10858500" cy="535531"/>
          </a:xfrm>
        </p:spPr>
        <p:txBody>
          <a:bodyPr vert="horz" lIns="91440" tIns="45720" rIns="91440" bIns="45720" rtlCol="0" anchor="b">
            <a:spAutoFit/>
          </a:bodyPr>
          <a:lstStyle>
            <a:lvl1pPr marL="0" indent="0" algn="ctr">
              <a:buNone/>
              <a:defRPr lang="en-US" altLang="zh-CN" sz="3200" b="1" smtClean="0"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altLang="zh-CN" smtClean="0"/>
            </a:lvl2pPr>
            <a:lvl3pPr>
              <a:defRPr lang="en-US" altLang="zh-CN" smtClean="0"/>
            </a:lvl3pPr>
            <a:lvl4pPr>
              <a:defRPr lang="en-US" altLang="zh-CN" smtClean="0"/>
            </a:lvl4pPr>
            <a:lvl5pPr>
              <a:defRPr lang="zh-CN" altLang="en-US"/>
            </a:lvl5pPr>
          </a:lstStyle>
          <a:p>
            <a:pPr marL="228600" lvl="0" indent="-228600" defTabSz="914400">
              <a:spcBef>
                <a:spcPct val="0"/>
              </a:spcBef>
            </a:pPr>
            <a:r>
              <a:rPr lang="en-US" altLang="zh-CN" dirty="0"/>
              <a:t>Click to edit Master text styles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4950430"/>
            <a:ext cx="1085850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660400" y="5246701"/>
            <a:ext cx="1085850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OfficePLUS.cn</a:t>
            </a:r>
            <a:endParaRPr lang="en-US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8222455" y="0"/>
            <a:ext cx="3969547" cy="3064933"/>
            <a:chOff x="8222455" y="0"/>
            <a:chExt cx="3969547" cy="3064933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492" t="-6870" r="60756" b="6646"/>
            <a:stretch>
              <a:fillRect/>
            </a:stretch>
          </p:blipFill>
          <p:spPr>
            <a:xfrm flipV="1">
              <a:off x="9145184" y="0"/>
              <a:ext cx="3046816" cy="3064933"/>
            </a:xfrm>
            <a:prstGeom prst="rect">
              <a:avLst/>
            </a:prstGeom>
          </p:spPr>
        </p:pic>
        <p:sp>
          <p:nvSpPr>
            <p:cNvPr id="9" name="išlîḍe"/>
            <p:cNvSpPr/>
            <p:nvPr userDrawn="1"/>
          </p:nvSpPr>
          <p:spPr>
            <a:xfrm rot="16200000">
              <a:off x="8674763" y="-452307"/>
              <a:ext cx="3064932" cy="3969547"/>
            </a:xfrm>
            <a:prstGeom prst="rect">
              <a:avLst/>
            </a:prstGeom>
            <a:gradFill>
              <a:gsLst>
                <a:gs pos="78000">
                  <a:schemeClr val="bg1">
                    <a:alpha val="16000"/>
                  </a:schemeClr>
                </a:gs>
                <a:gs pos="0">
                  <a:srgbClr val="FFFF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flipH="1" flipV="1">
            <a:off x="-14763" y="3793067"/>
            <a:ext cx="3969547" cy="3064933"/>
            <a:chOff x="8222455" y="0"/>
            <a:chExt cx="3969547" cy="3064933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492" t="-6870" r="60756" b="6646"/>
            <a:stretch>
              <a:fillRect/>
            </a:stretch>
          </p:blipFill>
          <p:spPr>
            <a:xfrm flipV="1">
              <a:off x="9145184" y="0"/>
              <a:ext cx="3046816" cy="3064933"/>
            </a:xfrm>
            <a:prstGeom prst="rect">
              <a:avLst/>
            </a:prstGeom>
          </p:spPr>
        </p:pic>
        <p:sp>
          <p:nvSpPr>
            <p:cNvPr id="13" name="íṥḻîḍé"/>
            <p:cNvSpPr/>
            <p:nvPr userDrawn="1"/>
          </p:nvSpPr>
          <p:spPr>
            <a:xfrm rot="16200000">
              <a:off x="8674763" y="-452307"/>
              <a:ext cx="3064932" cy="3969547"/>
            </a:xfrm>
            <a:prstGeom prst="rect">
              <a:avLst/>
            </a:prstGeom>
            <a:gradFill>
              <a:gsLst>
                <a:gs pos="78000">
                  <a:schemeClr val="bg1">
                    <a:alpha val="42000"/>
                  </a:schemeClr>
                </a:gs>
                <a:gs pos="0">
                  <a:srgbClr val="FFFF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defTabSz="914400"/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EBAC152-C384-4126-A41C-02F34DED3069}" type="datetime1">
              <a:rPr lang="zh-CN" altLang="en-US" smtClean="0"/>
              <a:t>2024/1/2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60400" y="2276920"/>
            <a:ext cx="10858500" cy="1421928"/>
          </a:xfrm>
        </p:spPr>
        <p:txBody>
          <a:bodyPr>
            <a:spAutoFit/>
          </a:bodyPr>
          <a:lstStyle/>
          <a:p>
            <a:r>
              <a:rPr lang="zh-CN" altLang="en-US" sz="4800" dirty="0">
                <a:latin typeface="+mj-ea"/>
                <a:sym typeface="Arial" panose="020B0604020202020204" pitchFamily="34" charset="0"/>
              </a:rPr>
              <a:t>文山</a:t>
            </a:r>
            <a:r>
              <a:rPr lang="en-US" altLang="zh-CN" sz="4800" dirty="0">
                <a:latin typeface="+mj-ea"/>
                <a:sym typeface="Arial" panose="020B0604020202020204" pitchFamily="34" charset="0"/>
              </a:rPr>
              <a:t>Official</a:t>
            </a:r>
            <a:r>
              <a:rPr lang="zh-CN" altLang="en-US" sz="4800" dirty="0">
                <a:latin typeface="+mj-ea"/>
                <a:sym typeface="Arial" panose="020B0604020202020204" pitchFamily="34" charset="0"/>
              </a:rPr>
              <a:t>项目总结</a:t>
            </a:r>
            <a:br>
              <a:rPr lang="en-US" altLang="zh-CN" sz="4800" dirty="0">
                <a:latin typeface="+mj-ea"/>
                <a:sym typeface="Arial" panose="020B0604020202020204" pitchFamily="34" charset="0"/>
              </a:rPr>
            </a:br>
            <a:endParaRPr lang="zh-CN" altLang="en-US" sz="4800" dirty="0">
              <a:latin typeface="+mj-ea"/>
            </a:endParaRPr>
          </a:p>
        </p:txBody>
      </p:sp>
      <p:sp>
        <p:nvSpPr>
          <p:cNvPr id="10" name="副标题 9"/>
          <p:cNvSpPr>
            <a:spLocks noGrp="1"/>
          </p:cNvSpPr>
          <p:nvPr>
            <p:ph type="subTitle" idx="1"/>
          </p:nvPr>
        </p:nvSpPr>
        <p:spPr>
          <a:xfrm>
            <a:off x="4399640" y="3870116"/>
            <a:ext cx="3452590" cy="535853"/>
          </a:xfrm>
          <a:ln w="2222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软件工程超级无敌小组</a:t>
            </a:r>
            <a:endParaRPr lang="en-GB" altLang="zh-CN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altLang="zh-CN" dirty="0"/>
              <a:t>Speaker name and title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altLang="zh-CN" dirty="0"/>
              <a:t>LOGO HERE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360" y="193040"/>
            <a:ext cx="10858500" cy="1028700"/>
          </a:xfrm>
        </p:spPr>
        <p:txBody>
          <a:bodyPr/>
          <a:lstStyle/>
          <a:p>
            <a:pPr lvl="0"/>
            <a:r>
              <a:rPr lang="zh-CN" altLang="en-US" dirty="0">
                <a:sym typeface="Arial" panose="020B0604020202020204" pitchFamily="34" charset="0"/>
              </a:rPr>
              <a:t>项目启动</a:t>
            </a:r>
            <a:r>
              <a:rPr lang="en-US" altLang="zh-CN" dirty="0">
                <a:sym typeface="Arial" panose="020B0604020202020204" pitchFamily="34" charset="0"/>
              </a:rPr>
              <a:t>2023.9.19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44830" y="1433972"/>
            <a:ext cx="8771891" cy="4759413"/>
            <a:chOff x="660400" y="2216292"/>
            <a:chExt cx="3683501" cy="3502969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660400" y="2216292"/>
              <a:ext cx="2011073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660400" y="2288862"/>
              <a:ext cx="2011073" cy="2944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60400" y="2288331"/>
              <a:ext cx="3683501" cy="3430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初步确定</a:t>
              </a:r>
              <a:endParaRPr lang="en-US" altLang="zh-CN" dirty="0"/>
            </a:p>
            <a:p>
              <a:pPr marL="285750" marR="0" lvl="0" indent="-285750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项目目标：实现团队协作、任务管理、任务协同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  <a:p>
              <a:pPr marL="285750" marR="0" lvl="0" indent="-285750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项目需求：用户端在小程序实现、管理端在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web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页面实现</a:t>
              </a:r>
              <a:endParaRPr lang="en-US" altLang="zh-CN" dirty="0"/>
            </a:p>
            <a:p>
              <a:pPr marL="285750" marR="0" lvl="0" indent="-285750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团队成员角色分配： 每个阶段都进行分工合作，例如：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  <a:p>
              <a:pPr marL="742950" lvl="1" indent="-285750" defTabSz="913765">
                <a:lnSpc>
                  <a:spcPct val="150000"/>
                </a:lnSpc>
                <a:buSzPct val="100000"/>
                <a:buFont typeface="Wingdings" panose="05000000000000000000" pitchFamily="2" charset="2"/>
                <a:buChar char="n"/>
                <a:defRPr/>
              </a:pPr>
              <a:r>
                <a:rPr lang="zh-CN" altLang="en-US" dirty="0"/>
                <a:t>全体成员共同进行需求分析、系统设计、原型设计。</a:t>
              </a:r>
              <a:endParaRPr lang="en-US" altLang="zh-CN" dirty="0"/>
            </a:p>
            <a:p>
              <a:pPr marL="742950" lvl="1" indent="-285750" defTabSz="913765">
                <a:lnSpc>
                  <a:spcPct val="150000"/>
                </a:lnSpc>
                <a:buSzPct val="100000"/>
                <a:buFont typeface="Wingdings" panose="05000000000000000000" pitchFamily="2" charset="2"/>
                <a:buChar char="n"/>
                <a:defRPr/>
              </a:pPr>
              <a:r>
                <a:rPr lang="zh-CN" altLang="en-US" dirty="0"/>
                <a:t>开发项目  </a:t>
              </a:r>
              <a:endParaRPr lang="en-US" altLang="zh-CN" dirty="0"/>
            </a:p>
            <a:p>
              <a:pPr marL="1200150" lvl="2" indent="-285750" defTabSz="913765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zh-CN" altLang="en-US" dirty="0"/>
                <a:t>戴子嫦、杨天炜、陈琳芳负责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前端  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  <a:p>
              <a:pPr marL="1200150" lvl="2" indent="-285750" defTabSz="913765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郑烨璇、郑雨婷负责后端 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  <a:p>
              <a:pPr marL="1200150" lvl="2" indent="-285750" defTabSz="913765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zh-CN" altLang="en-US" dirty="0"/>
                <a:t>刘雨鑫负责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全栈</a:t>
              </a:r>
              <a:endParaRPr lang="en-US" altLang="zh-CN" dirty="0"/>
            </a:p>
            <a:p>
              <a:pPr marL="742950" lvl="1" indent="-285750" defTabSz="913765">
                <a:lnSpc>
                  <a:spcPct val="150000"/>
                </a:lnSpc>
                <a:buSzPct val="100000"/>
                <a:buFont typeface="Wingdings" panose="05000000000000000000" pitchFamily="2" charset="2"/>
                <a:buChar char="n"/>
                <a:defRPr/>
              </a:pPr>
              <a:r>
                <a:rPr lang="zh-CN" altLang="en-US" dirty="0"/>
                <a:t>郑雨婷、刘雨鑫、陈琳芳、杨天炜进行每个阶段的演示讲解</a:t>
              </a:r>
              <a:endParaRPr lang="en-US" altLang="zh-CN" dirty="0"/>
            </a:p>
            <a:p>
              <a:pPr marL="742950" lvl="1" indent="-285750" defTabSz="913765">
                <a:lnSpc>
                  <a:spcPct val="150000"/>
                </a:lnSpc>
                <a:buSzPct val="100000"/>
                <a:buFont typeface="Wingdings" panose="05000000000000000000" pitchFamily="2" charset="2"/>
                <a:buChar char="n"/>
                <a:defRPr/>
              </a:pPr>
              <a:r>
                <a:rPr lang="zh-CN" altLang="en-US" dirty="0"/>
                <a:t>郑烨璇、戴子嫦文档的编写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360" y="193040"/>
            <a:ext cx="10858500" cy="1028700"/>
          </a:xfrm>
        </p:spPr>
        <p:txBody>
          <a:bodyPr/>
          <a:lstStyle/>
          <a:p>
            <a:pPr lvl="0"/>
            <a:r>
              <a:rPr lang="zh-CN" altLang="en-US" dirty="0">
                <a:sym typeface="Arial" panose="020B0604020202020204" pitchFamily="34" charset="0"/>
              </a:rPr>
              <a:t>需求分析阶段</a:t>
            </a:r>
            <a:r>
              <a:rPr lang="en-US" altLang="zh-CN" dirty="0">
                <a:sym typeface="Arial" panose="020B0604020202020204" pitchFamily="34" charset="0"/>
              </a:rPr>
              <a:t>2023.10.15——2023.10.29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44830" y="1433973"/>
            <a:ext cx="8934450" cy="4496597"/>
            <a:chOff x="660400" y="2216292"/>
            <a:chExt cx="3751763" cy="3309535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660400" y="2216292"/>
              <a:ext cx="2011073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660400" y="2216292"/>
              <a:ext cx="2011073" cy="2944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28662" y="2436103"/>
              <a:ext cx="3683501" cy="3089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endParaRPr lang="en-US" altLang="zh-CN" dirty="0"/>
            </a:p>
            <a:p>
              <a:pPr marL="285750" marR="0" lvl="0" indent="-285750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Ø"/>
                <a:defRPr/>
              </a:pPr>
              <a:r>
                <a:rPr lang="zh-CN" altLang="en-US" dirty="0"/>
                <a:t>功能需求分析</a:t>
              </a:r>
              <a:endParaRPr lang="en-US" altLang="zh-CN" dirty="0"/>
            </a:p>
            <a:p>
              <a:pPr defTabSz="913765">
                <a:lnSpc>
                  <a:spcPct val="150000"/>
                </a:lnSpc>
                <a:buSzPct val="100000"/>
                <a:defRPr/>
              </a:pPr>
              <a:r>
                <a:rPr lang="zh-CN" altLang="zh-CN" dirty="0"/>
                <a:t>用户登录与注册功能</a:t>
              </a:r>
              <a:r>
                <a:rPr lang="zh-CN" altLang="en-US" dirty="0"/>
                <a:t>、</a:t>
              </a:r>
              <a:r>
                <a:rPr lang="zh-CN" altLang="zh-CN" dirty="0"/>
                <a:t>主页面展示功能</a:t>
              </a:r>
              <a:r>
                <a:rPr lang="zh-CN" altLang="en-US" dirty="0"/>
                <a:t>、</a:t>
              </a:r>
              <a:r>
                <a:rPr lang="zh-CN" altLang="zh-CN" dirty="0"/>
                <a:t>工作群组功能</a:t>
              </a:r>
              <a:r>
                <a:rPr lang="zh-CN" altLang="en-US" dirty="0"/>
                <a:t>、</a:t>
              </a:r>
              <a:r>
                <a:rPr lang="en-US" altLang="zh-CN" dirty="0"/>
                <a:t>Web</a:t>
              </a:r>
              <a:r>
                <a:rPr lang="zh-CN" altLang="zh-CN" dirty="0"/>
                <a:t>管理页面功能</a:t>
              </a:r>
              <a:r>
                <a:rPr lang="zh-CN" altLang="en-US" dirty="0"/>
                <a:t>、</a:t>
              </a:r>
              <a:r>
                <a:rPr lang="zh-CN" altLang="zh-CN" dirty="0"/>
                <a:t>新增和修改对话框功能</a:t>
              </a:r>
              <a:r>
                <a:rPr lang="zh-CN" altLang="en-US" dirty="0"/>
                <a:t>、</a:t>
              </a:r>
              <a:r>
                <a:rPr lang="zh-CN" altLang="zh-CN" dirty="0"/>
                <a:t>任务管理页面功能</a:t>
              </a:r>
              <a:endParaRPr lang="en-US" altLang="zh-CN" dirty="0"/>
            </a:p>
            <a:p>
              <a:pPr defTabSz="913765">
                <a:lnSpc>
                  <a:spcPct val="150000"/>
                </a:lnSpc>
                <a:buSzPct val="100000"/>
                <a:defRPr/>
              </a:pPr>
              <a:endParaRPr lang="en-US" altLang="zh-CN" dirty="0"/>
            </a:p>
            <a:p>
              <a:pPr marL="285750" indent="-285750" defTabSz="913765">
                <a:lnSpc>
                  <a:spcPct val="150000"/>
                </a:lnSpc>
                <a:buSzPct val="100000"/>
                <a:buFont typeface="Wingdings" panose="05000000000000000000" pitchFamily="2" charset="2"/>
                <a:buChar char="Ø"/>
                <a:defRPr/>
              </a:pPr>
              <a:r>
                <a:rPr lang="zh-CN" altLang="en-US" dirty="0"/>
                <a:t>性能需求分析</a:t>
              </a:r>
              <a:endParaRPr lang="en-US" altLang="zh-CN" dirty="0"/>
            </a:p>
            <a:p>
              <a:pPr defTabSz="913765">
                <a:lnSpc>
                  <a:spcPct val="150000"/>
                </a:lnSpc>
                <a:buSzPct val="100000"/>
                <a:defRPr/>
              </a:pPr>
              <a:r>
                <a:rPr lang="zh-CN" altLang="zh-CN" dirty="0"/>
                <a:t>响应时间</a:t>
              </a:r>
              <a:r>
                <a:rPr lang="zh-CN" altLang="en-US" dirty="0"/>
                <a:t>、</a:t>
              </a:r>
              <a:r>
                <a:rPr lang="zh-CN" altLang="zh-CN" dirty="0"/>
                <a:t>吞吐量</a:t>
              </a:r>
              <a:r>
                <a:rPr lang="zh-CN" altLang="en-US" dirty="0"/>
                <a:t>、</a:t>
              </a:r>
              <a:r>
                <a:rPr lang="zh-CN" altLang="zh-CN" dirty="0"/>
                <a:t>数据处理速度</a:t>
              </a:r>
              <a:r>
                <a:rPr lang="zh-CN" altLang="en-US" dirty="0"/>
                <a:t>、</a:t>
              </a:r>
              <a:r>
                <a:rPr lang="zh-CN" altLang="zh-CN" dirty="0"/>
                <a:t>可伸缩性</a:t>
              </a:r>
              <a:r>
                <a:rPr lang="zh-CN" altLang="en-US" dirty="0"/>
                <a:t>、</a:t>
              </a:r>
              <a:r>
                <a:rPr lang="zh-CN" altLang="zh-CN" dirty="0"/>
                <a:t>稳定性</a:t>
              </a:r>
              <a:endParaRPr lang="en-US" altLang="zh-CN" dirty="0"/>
            </a:p>
            <a:p>
              <a:pPr defTabSz="913765">
                <a:lnSpc>
                  <a:spcPct val="150000"/>
                </a:lnSpc>
                <a:buSzPct val="100000"/>
                <a:defRPr/>
              </a:pPr>
              <a:endParaRPr lang="en-US" altLang="zh-CN" dirty="0"/>
            </a:p>
            <a:p>
              <a:pPr marL="285750" indent="-285750" defTabSz="913765">
                <a:lnSpc>
                  <a:spcPct val="150000"/>
                </a:lnSpc>
                <a:buSzPct val="100000"/>
                <a:buFont typeface="Wingdings" panose="05000000000000000000" pitchFamily="2" charset="2"/>
                <a:buChar char="Ø"/>
                <a:defRPr/>
              </a:pPr>
              <a:r>
                <a:rPr lang="zh-CN" altLang="en-US" dirty="0"/>
                <a:t>资源需求分析</a:t>
              </a:r>
              <a:endParaRPr lang="en-US" altLang="zh-CN" dirty="0"/>
            </a:p>
            <a:p>
              <a:pPr defTabSz="913765">
                <a:lnSpc>
                  <a:spcPct val="150000"/>
                </a:lnSpc>
                <a:buSzPct val="100000"/>
                <a:defRPr/>
              </a:pPr>
              <a:r>
                <a:rPr lang="zh-CN" altLang="zh-CN" dirty="0"/>
                <a:t>服务器需求</a:t>
              </a:r>
              <a:r>
                <a:rPr lang="zh-CN" altLang="en-US" dirty="0"/>
                <a:t>、</a:t>
              </a:r>
              <a:r>
                <a:rPr lang="zh-CN" altLang="zh-CN" dirty="0"/>
                <a:t>数据库需求</a:t>
              </a:r>
              <a:r>
                <a:rPr lang="zh-CN" altLang="en-US" dirty="0"/>
                <a:t>、</a:t>
              </a:r>
              <a:r>
                <a:rPr lang="zh-CN" altLang="zh-CN" dirty="0"/>
                <a:t>网络带宽</a:t>
              </a:r>
              <a:r>
                <a:rPr lang="zh-CN" altLang="en-US" dirty="0"/>
                <a:t>、</a:t>
              </a:r>
              <a:r>
                <a:rPr lang="zh-CN" altLang="zh-CN" dirty="0"/>
                <a:t>安全资源</a:t>
              </a:r>
              <a:r>
                <a:rPr lang="zh-CN" altLang="en-US" dirty="0"/>
                <a:t>。</a:t>
              </a:r>
              <a:endParaRPr lang="en-US" altLang="zh-CN" dirty="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360" y="193040"/>
            <a:ext cx="10858500" cy="1028700"/>
          </a:xfrm>
        </p:spPr>
        <p:txBody>
          <a:bodyPr/>
          <a:lstStyle/>
          <a:p>
            <a:pPr lvl="0"/>
            <a:r>
              <a:rPr lang="zh-CN" altLang="en-US" dirty="0">
                <a:sym typeface="Arial" panose="020B0604020202020204" pitchFamily="34" charset="0"/>
              </a:rPr>
              <a:t>原型建立阶段</a:t>
            </a:r>
            <a:r>
              <a:rPr lang="en-US" altLang="zh-CN" dirty="0">
                <a:sym typeface="Arial" panose="020B0604020202020204" pitchFamily="34" charset="0"/>
              </a:rPr>
              <a:t>2023.10.15——2023.11.12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2160" y="1439595"/>
            <a:ext cx="10015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按照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需求分析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提供原型报告，并详细准确地描述系统原型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" y="1957308"/>
            <a:ext cx="2111948" cy="453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089" y="1957309"/>
            <a:ext cx="2124278" cy="453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320" y="1982976"/>
            <a:ext cx="2111948" cy="4519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009" y="1982976"/>
            <a:ext cx="2088055" cy="440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0910" y="2026782"/>
            <a:ext cx="2095526" cy="4519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360" y="193040"/>
            <a:ext cx="10858500" cy="1028700"/>
          </a:xfrm>
        </p:spPr>
        <p:txBody>
          <a:bodyPr/>
          <a:lstStyle/>
          <a:p>
            <a:pPr lvl="0"/>
            <a:r>
              <a:rPr lang="zh-CN" altLang="en-US" dirty="0">
                <a:sym typeface="Arial" panose="020B0604020202020204" pitchFamily="34" charset="0"/>
              </a:rPr>
              <a:t>原型建立阶段</a:t>
            </a:r>
            <a:r>
              <a:rPr lang="en-US" altLang="zh-CN" dirty="0">
                <a:sym typeface="Arial" panose="020B0604020202020204" pitchFamily="34" charset="0"/>
              </a:rPr>
              <a:t>2023.10.15——2023.11.12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2160" y="1439595"/>
            <a:ext cx="10015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按照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需求分析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提供原型报告，并详细准确地描述系统原型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664" y="1813952"/>
            <a:ext cx="6953250" cy="49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664" y="1808927"/>
            <a:ext cx="6953250" cy="496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664" y="1782195"/>
            <a:ext cx="6953250" cy="4952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665" y="1802022"/>
            <a:ext cx="6953249" cy="493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380" y="2942180"/>
            <a:ext cx="3364230" cy="216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5357" y="3292051"/>
            <a:ext cx="3432810" cy="165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360" y="193040"/>
            <a:ext cx="10858500" cy="1028700"/>
          </a:xfrm>
        </p:spPr>
        <p:txBody>
          <a:bodyPr/>
          <a:lstStyle/>
          <a:p>
            <a:pPr lvl="0"/>
            <a:r>
              <a:rPr lang="zh-CN" altLang="en-US" dirty="0">
                <a:sym typeface="Arial" panose="020B0604020202020204" pitchFamily="34" charset="0"/>
              </a:rPr>
              <a:t>系统设计阶段</a:t>
            </a:r>
            <a:r>
              <a:rPr lang="en-US" altLang="zh-CN" dirty="0">
                <a:sym typeface="Arial" panose="020B0604020202020204" pitchFamily="34" charset="0"/>
              </a:rPr>
              <a:t>2023.11.12—2023.11.26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0565" y="1343660"/>
            <a:ext cx="7481114" cy="2951449"/>
            <a:chOff x="660400" y="2130223"/>
            <a:chExt cx="4595180" cy="2172293"/>
          </a:xfrm>
        </p:grpSpPr>
        <p:cxnSp>
          <p:nvCxnSpPr>
            <p:cNvPr id="9" name="直接连接符 8"/>
            <p:cNvCxnSpPr/>
            <p:nvPr/>
          </p:nvCxnSpPr>
          <p:spPr>
            <a:xfrm flipH="1">
              <a:off x="660400" y="2216292"/>
              <a:ext cx="2011073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660400" y="2216292"/>
              <a:ext cx="2011073" cy="2944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60400" y="2130223"/>
              <a:ext cx="4595180" cy="2172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defRPr/>
              </a:pPr>
              <a:endParaRPr lang="en-US" altLang="zh-CN" dirty="0"/>
            </a:p>
            <a:p>
              <a:pPr marL="285750" indent="-285750" defTabSz="913765">
                <a:lnSpc>
                  <a:spcPct val="150000"/>
                </a:lnSpc>
                <a:buSzPct val="100000"/>
                <a:buFont typeface="Wingdings" panose="05000000000000000000" pitchFamily="2" charset="2"/>
                <a:buChar char="Ø"/>
                <a:defRPr/>
              </a:pPr>
              <a:r>
                <a:rPr lang="zh-CN" altLang="en-US" dirty="0"/>
                <a:t>功能模块设计：</a:t>
              </a:r>
            </a:p>
            <a:p>
              <a:pPr defTabSz="913765">
                <a:lnSpc>
                  <a:spcPct val="150000"/>
                </a:lnSpc>
                <a:buSzPct val="100000"/>
                <a:defRPr/>
              </a:pPr>
              <a:r>
                <a:rPr lang="zh-CN" altLang="en-US" dirty="0"/>
                <a:t>登陆注册模块、主页面模块、小程序模块、</a:t>
              </a:r>
              <a:r>
                <a:rPr lang="en-US" altLang="zh-CN" dirty="0"/>
                <a:t>web</a:t>
              </a:r>
              <a:r>
                <a:rPr lang="zh-CN" altLang="en-US" dirty="0"/>
                <a:t>管理页面模块</a:t>
              </a:r>
              <a:endParaRPr lang="en-US" altLang="zh-CN" dirty="0"/>
            </a:p>
            <a:p>
              <a:pPr defTabSz="913765">
                <a:lnSpc>
                  <a:spcPct val="150000"/>
                </a:lnSpc>
                <a:buSzPct val="100000"/>
                <a:defRPr/>
              </a:pPr>
              <a:endParaRPr lang="en-US" altLang="zh-CN" dirty="0"/>
            </a:p>
            <a:p>
              <a:pPr marL="285750" indent="-285750" defTabSz="913765">
                <a:lnSpc>
                  <a:spcPct val="150000"/>
                </a:lnSpc>
                <a:buSzPct val="100000"/>
                <a:buFont typeface="Wingdings" panose="05000000000000000000" pitchFamily="2" charset="2"/>
                <a:buChar char="Ø"/>
                <a:defRPr/>
              </a:pPr>
              <a:r>
                <a:rPr lang="zh-CN" altLang="en-US" dirty="0"/>
                <a:t>数据库设计：</a:t>
              </a:r>
            </a:p>
            <a:p>
              <a:pPr defTabSz="913765">
                <a:lnSpc>
                  <a:spcPct val="150000"/>
                </a:lnSpc>
                <a:buSzPct val="100000"/>
                <a:defRPr/>
              </a:pPr>
              <a:r>
                <a:rPr lang="en-US" altLang="zh-CN" dirty="0"/>
                <a:t>user</a:t>
              </a:r>
              <a:r>
                <a:rPr lang="zh-CN" altLang="en-US" dirty="0"/>
                <a:t>表、</a:t>
              </a:r>
              <a:r>
                <a:rPr lang="en-US" altLang="zh-CN" dirty="0"/>
                <a:t>groups</a:t>
              </a:r>
              <a:r>
                <a:rPr lang="zh-CN" altLang="en-US" dirty="0"/>
                <a:t>表、</a:t>
              </a:r>
              <a:r>
                <a:rPr lang="en-US" altLang="zh-CN" dirty="0" err="1"/>
                <a:t>group_member</a:t>
              </a:r>
              <a:r>
                <a:rPr lang="zh-CN" altLang="en-US" dirty="0"/>
                <a:t>表、</a:t>
              </a:r>
              <a:r>
                <a:rPr lang="en-US" altLang="zh-CN" dirty="0"/>
                <a:t>mission</a:t>
              </a:r>
              <a:r>
                <a:rPr lang="zh-CN" altLang="en-US" dirty="0"/>
                <a:t>表、</a:t>
              </a:r>
              <a:r>
                <a:rPr lang="en-US" altLang="zh-CN" dirty="0" err="1"/>
                <a:t>mission_processer</a:t>
              </a:r>
              <a:r>
                <a:rPr lang="zh-CN" altLang="en-US" dirty="0"/>
                <a:t>表、</a:t>
              </a:r>
              <a:r>
                <a:rPr lang="en-US" altLang="zh-CN" dirty="0"/>
                <a:t>file</a:t>
              </a:r>
              <a:r>
                <a:rPr lang="zh-CN" altLang="en-US" dirty="0"/>
                <a:t>表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360" y="193040"/>
            <a:ext cx="10858500" cy="1028700"/>
          </a:xfrm>
        </p:spPr>
        <p:txBody>
          <a:bodyPr/>
          <a:lstStyle/>
          <a:p>
            <a:pPr lvl="0"/>
            <a:r>
              <a:rPr lang="zh-CN" altLang="en-US" dirty="0">
                <a:sym typeface="Arial" panose="020B0604020202020204" pitchFamily="34" charset="0"/>
              </a:rPr>
              <a:t>系统实现阶段</a:t>
            </a:r>
            <a:r>
              <a:rPr lang="en-US" altLang="zh-CN" dirty="0">
                <a:sym typeface="Arial" panose="020B0604020202020204" pitchFamily="34" charset="0"/>
              </a:rPr>
              <a:t>2023.11.26—2023.12.12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9495" y="13017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系统采用经典的</a:t>
            </a:r>
            <a:r>
              <a:rPr lang="en-US" altLang="zh-CN" dirty="0"/>
              <a:t>MVC</a:t>
            </a:r>
            <a:r>
              <a:rPr lang="zh-CN" altLang="en-US" dirty="0"/>
              <a:t>三层架构实现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39495" y="1806575"/>
            <a:ext cx="440182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后台：</a:t>
            </a:r>
          </a:p>
          <a:p>
            <a:r>
              <a:rPr lang="zh-CN" altLang="en-US" dirty="0"/>
              <a:t>持久层：</a:t>
            </a:r>
            <a:r>
              <a:rPr lang="en-US" altLang="zh-CN" dirty="0"/>
              <a:t>Hibernate</a:t>
            </a:r>
            <a:r>
              <a:rPr lang="zh-CN" altLang="en-US" dirty="0"/>
              <a:t>，</a:t>
            </a:r>
            <a:r>
              <a:rPr lang="en-US" altLang="zh-CN" dirty="0" err="1"/>
              <a:t>MyBatis</a:t>
            </a:r>
            <a:r>
              <a:rPr lang="zh-CN" altLang="en-US" dirty="0"/>
              <a:t>，</a:t>
            </a:r>
            <a:r>
              <a:rPr lang="en-US" altLang="zh-CN" dirty="0"/>
              <a:t>Jedis</a:t>
            </a:r>
            <a:endParaRPr lang="zh-CN" altLang="en-US" dirty="0"/>
          </a:p>
          <a:p>
            <a:r>
              <a:rPr lang="zh-CN" altLang="en-US" dirty="0"/>
              <a:t>业务层和表现层：</a:t>
            </a:r>
            <a:r>
              <a:rPr lang="en-US" altLang="zh-CN" dirty="0"/>
              <a:t>Spring</a:t>
            </a:r>
            <a:r>
              <a:rPr lang="zh-CN" altLang="en-US" dirty="0"/>
              <a:t>，</a:t>
            </a:r>
            <a:r>
              <a:rPr lang="en-US" altLang="zh-CN" dirty="0" err="1"/>
              <a:t>SpringMVC</a:t>
            </a:r>
            <a:endParaRPr lang="en-US" altLang="zh-CN" dirty="0"/>
          </a:p>
          <a:p>
            <a:r>
              <a:rPr lang="zh-CN" altLang="en-US" dirty="0"/>
              <a:t>数据库：</a:t>
            </a:r>
            <a:r>
              <a:rPr lang="en-US" altLang="zh-CN" dirty="0"/>
              <a:t>MySQL</a:t>
            </a:r>
            <a:r>
              <a:rPr lang="zh-CN" altLang="en-US" dirty="0"/>
              <a:t>，</a:t>
            </a:r>
            <a:r>
              <a:rPr lang="en-US" altLang="zh-CN" dirty="0"/>
              <a:t>Redis</a:t>
            </a:r>
          </a:p>
          <a:p>
            <a:endParaRPr lang="zh-CN" altLang="en-US" dirty="0"/>
          </a:p>
          <a:p>
            <a:r>
              <a:rPr lang="zh-CN" altLang="en-US" dirty="0"/>
              <a:t>前端：</a:t>
            </a:r>
          </a:p>
          <a:p>
            <a:r>
              <a:rPr lang="en-US" altLang="zh-CN" dirty="0"/>
              <a:t>H5</a:t>
            </a:r>
            <a:r>
              <a:rPr lang="zh-CN" altLang="en-US" dirty="0"/>
              <a:t>，</a:t>
            </a:r>
            <a:r>
              <a:rPr lang="en-US" altLang="zh-CN" dirty="0"/>
              <a:t>C3</a:t>
            </a:r>
            <a:r>
              <a:rPr lang="zh-CN" altLang="en-US" dirty="0"/>
              <a:t>，</a:t>
            </a:r>
            <a:r>
              <a:rPr lang="en-US" altLang="zh-CN" dirty="0"/>
              <a:t> JS</a:t>
            </a:r>
            <a:r>
              <a:rPr lang="zh-CN" altLang="en-US" dirty="0"/>
              <a:t>，</a:t>
            </a:r>
            <a:r>
              <a:rPr lang="en-US" altLang="zh-CN" dirty="0" err="1"/>
              <a:t>vue</a:t>
            </a:r>
            <a:r>
              <a:rPr lang="zh-CN" altLang="en-US" dirty="0"/>
              <a:t>，</a:t>
            </a:r>
            <a:r>
              <a:rPr lang="en-US" altLang="zh-CN" dirty="0"/>
              <a:t>ajax</a:t>
            </a:r>
          </a:p>
          <a:p>
            <a:endParaRPr lang="en-US" altLang="zh-CN" dirty="0"/>
          </a:p>
          <a:p>
            <a:r>
              <a:rPr lang="zh-CN" altLang="en-US" dirty="0"/>
              <a:t>运维：</a:t>
            </a:r>
          </a:p>
          <a:p>
            <a:r>
              <a:rPr lang="zh-CN" altLang="en-US" dirty="0"/>
              <a:t>部署：</a:t>
            </a:r>
            <a:r>
              <a:rPr lang="en-US" altLang="zh-CN" dirty="0"/>
              <a:t>docker</a:t>
            </a:r>
          </a:p>
          <a:p>
            <a:endParaRPr lang="en-US" altLang="zh-CN" dirty="0"/>
          </a:p>
          <a:p>
            <a:r>
              <a:rPr lang="zh-CN" altLang="en-US" dirty="0"/>
              <a:t>版本控制：</a:t>
            </a:r>
          </a:p>
          <a:p>
            <a:r>
              <a:rPr lang="en-US" altLang="zh-CN" dirty="0"/>
              <a:t>git(</a:t>
            </a:r>
            <a:r>
              <a:rPr lang="en-US" altLang="zh-CN" dirty="0" err="1"/>
              <a:t>gitee</a:t>
            </a:r>
            <a:r>
              <a:rPr lang="en-US" altLang="zh-CN" dirty="0"/>
              <a:t>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数据库表关系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48585" y="1164590"/>
            <a:ext cx="5557520" cy="52177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实现效果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3850" y="1770380"/>
            <a:ext cx="4939030" cy="2245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62245" y="3819525"/>
            <a:ext cx="6800215" cy="2527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6555" y="13627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前端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32730" y="34112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后台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总结和展望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349642" y="2015672"/>
            <a:ext cx="1492717" cy="15696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zh-CN"/>
            </a:defPPr>
            <a:lvl1pPr indent="0" algn="ctr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b="1" i="1">
                <a:latin typeface="Bell MT" panose="02020503060305020303" pitchFamily="18" charset="0"/>
              </a:defRPr>
            </a:lvl1pPr>
            <a:lvl2pPr marL="457200" indent="0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2pPr>
            <a:lvl3pPr marL="914400" indent="0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3pPr>
            <a:lvl4pPr marL="1371600" indent="0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marL="1828800" indent="0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i="0" dirty="0">
                <a:sym typeface="Arial" panose="020B0604020202020204" pitchFamily="34" charset="0"/>
              </a:rPr>
              <a:t>04</a:t>
            </a:r>
            <a:endParaRPr lang="zh-CN" altLang="en-US" i="0" dirty="0">
              <a:sym typeface="Arial" panose="020B0604020202020204" pitchFamily="34" charset="0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4CCFD60-098E-1D7D-14A1-34E685141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已完成工作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66750" y="2050857"/>
            <a:ext cx="10858500" cy="2756286"/>
            <a:chOff x="660400" y="2735111"/>
            <a:chExt cx="10858500" cy="2756286"/>
          </a:xfrm>
        </p:grpSpPr>
        <p:grpSp>
          <p:nvGrpSpPr>
            <p:cNvPr id="4" name="组合 3"/>
            <p:cNvGrpSpPr/>
            <p:nvPr/>
          </p:nvGrpSpPr>
          <p:grpSpPr>
            <a:xfrm>
              <a:off x="4716912" y="2735111"/>
              <a:ext cx="2758176" cy="2756286"/>
              <a:chOff x="4287804" y="1825242"/>
              <a:chExt cx="3616392" cy="3613915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4287804" y="1825242"/>
                <a:ext cx="3616392" cy="3613915"/>
                <a:chOff x="4287805" y="1825243"/>
                <a:chExt cx="3616392" cy="3613915"/>
              </a:xfrm>
            </p:grpSpPr>
            <p:sp>
              <p:nvSpPr>
                <p:cNvPr id="7" name="空心弧 6"/>
                <p:cNvSpPr>
                  <a:spLocks noChangeAspect="1"/>
                </p:cNvSpPr>
                <p:nvPr/>
              </p:nvSpPr>
              <p:spPr>
                <a:xfrm>
                  <a:off x="4293070" y="1839158"/>
                  <a:ext cx="3599999" cy="3600000"/>
                </a:xfrm>
                <a:prstGeom prst="blockArc">
                  <a:avLst>
                    <a:gd name="adj1" fmla="val 16200000"/>
                    <a:gd name="adj2" fmla="val 19800000"/>
                    <a:gd name="adj3" fmla="val 15000"/>
                  </a:avLst>
                </a:prstGeom>
                <a:solidFill>
                  <a:schemeClr val="accent1">
                    <a:alpha val="20000"/>
                  </a:schemeClr>
                </a:solidFill>
                <a:ln w="38100" cap="flat" cmpd="sng" algn="ctr">
                  <a:solidFill>
                    <a:schemeClr val="bg1"/>
                  </a:solidFill>
                  <a:prstDash val="solid"/>
                  <a:miter lim="800000"/>
                </a:ln>
              </p:spPr>
              <p:txBody>
                <a:bodyPr lIns="108000" tIns="108000" rIns="108000" bIns="108000" rtlCol="0" anchor="ctr"/>
                <a:lstStyle/>
                <a:p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" name="空心弧 7"/>
                <p:cNvSpPr>
                  <a:spLocks noChangeAspect="1"/>
                </p:cNvSpPr>
                <p:nvPr/>
              </p:nvSpPr>
              <p:spPr>
                <a:xfrm>
                  <a:off x="4287805" y="1832206"/>
                  <a:ext cx="3599999" cy="3600000"/>
                </a:xfrm>
                <a:prstGeom prst="blockArc">
                  <a:avLst>
                    <a:gd name="adj1" fmla="val 19800000"/>
                    <a:gd name="adj2" fmla="val 1800000"/>
                    <a:gd name="adj3" fmla="val 15000"/>
                  </a:avLst>
                </a:prstGeom>
                <a:solidFill>
                  <a:schemeClr val="accent1">
                    <a:alpha val="20000"/>
                  </a:schemeClr>
                </a:solidFill>
                <a:ln w="38100" cap="flat" cmpd="sng" algn="ctr">
                  <a:solidFill>
                    <a:schemeClr val="bg1"/>
                  </a:solidFill>
                  <a:prstDash val="solid"/>
                  <a:miter lim="800000"/>
                </a:ln>
              </p:spPr>
              <p:txBody>
                <a:bodyPr lIns="108000" tIns="108000" rIns="108000" bIns="108000" rtlCol="0" anchor="ctr"/>
                <a:lstStyle/>
                <a:p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" name="空心弧 8"/>
                <p:cNvSpPr>
                  <a:spLocks noChangeAspect="1"/>
                </p:cNvSpPr>
                <p:nvPr/>
              </p:nvSpPr>
              <p:spPr>
                <a:xfrm flipV="1">
                  <a:off x="4293070" y="1825243"/>
                  <a:ext cx="3599999" cy="3600000"/>
                </a:xfrm>
                <a:prstGeom prst="blockArc">
                  <a:avLst>
                    <a:gd name="adj1" fmla="val 16200000"/>
                    <a:gd name="adj2" fmla="val 19800000"/>
                    <a:gd name="adj3" fmla="val 15000"/>
                  </a:avLst>
                </a:prstGeom>
                <a:solidFill>
                  <a:schemeClr val="accent1">
                    <a:alpha val="20000"/>
                  </a:schemeClr>
                </a:solidFill>
                <a:ln w="38100" cap="flat" cmpd="sng" algn="ctr">
                  <a:solidFill>
                    <a:schemeClr val="bg1"/>
                  </a:solidFill>
                  <a:prstDash val="solid"/>
                  <a:miter lim="800000"/>
                </a:ln>
              </p:spPr>
              <p:txBody>
                <a:bodyPr lIns="108000" tIns="108000" rIns="108000" bIns="108000" rtlCol="0" anchor="ctr"/>
                <a:lstStyle/>
                <a:p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" name="空心弧 9"/>
                <p:cNvSpPr>
                  <a:spLocks noChangeAspect="1"/>
                </p:cNvSpPr>
                <p:nvPr/>
              </p:nvSpPr>
              <p:spPr>
                <a:xfrm flipH="1">
                  <a:off x="4298932" y="1839158"/>
                  <a:ext cx="3599999" cy="3600000"/>
                </a:xfrm>
                <a:prstGeom prst="blockArc">
                  <a:avLst>
                    <a:gd name="adj1" fmla="val 16200000"/>
                    <a:gd name="adj2" fmla="val 19800000"/>
                    <a:gd name="adj3" fmla="val 15000"/>
                  </a:avLst>
                </a:prstGeom>
                <a:solidFill>
                  <a:schemeClr val="accent1">
                    <a:alpha val="20000"/>
                  </a:schemeClr>
                </a:solidFill>
                <a:ln w="38100" cap="flat" cmpd="sng" algn="ctr">
                  <a:solidFill>
                    <a:schemeClr val="bg1"/>
                  </a:solidFill>
                  <a:prstDash val="solid"/>
                  <a:miter lim="800000"/>
                </a:ln>
              </p:spPr>
              <p:txBody>
                <a:bodyPr lIns="108000" tIns="108000" rIns="108000" bIns="108000" rtlCol="0" anchor="ctr"/>
                <a:lstStyle/>
                <a:p>
                  <a:endPara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" name="空心弧 10"/>
                <p:cNvSpPr>
                  <a:spLocks noChangeAspect="1"/>
                </p:cNvSpPr>
                <p:nvPr/>
              </p:nvSpPr>
              <p:spPr>
                <a:xfrm flipH="1">
                  <a:off x="4304197" y="1832206"/>
                  <a:ext cx="3600000" cy="3600000"/>
                </a:xfrm>
                <a:prstGeom prst="blockArc">
                  <a:avLst>
                    <a:gd name="adj1" fmla="val 19800000"/>
                    <a:gd name="adj2" fmla="val 1800000"/>
                    <a:gd name="adj3" fmla="val 15000"/>
                  </a:avLst>
                </a:prstGeom>
                <a:solidFill>
                  <a:schemeClr val="accent1">
                    <a:alpha val="20000"/>
                  </a:schemeClr>
                </a:solidFill>
                <a:ln w="38100" cap="flat" cmpd="sng" algn="ctr">
                  <a:solidFill>
                    <a:schemeClr val="bg1"/>
                  </a:solidFill>
                  <a:prstDash val="solid"/>
                  <a:miter lim="800000"/>
                </a:ln>
              </p:spPr>
              <p:txBody>
                <a:bodyPr lIns="108000" tIns="108000" rIns="108000" bIns="108000" rtlCol="0" anchor="ctr"/>
                <a:lstStyle/>
                <a:p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" name="空心弧 11"/>
                <p:cNvSpPr>
                  <a:spLocks noChangeAspect="1"/>
                </p:cNvSpPr>
                <p:nvPr/>
              </p:nvSpPr>
              <p:spPr>
                <a:xfrm flipH="1" flipV="1">
                  <a:off x="4298932" y="1825243"/>
                  <a:ext cx="3599999" cy="3600000"/>
                </a:xfrm>
                <a:prstGeom prst="blockArc">
                  <a:avLst>
                    <a:gd name="adj1" fmla="val 16200000"/>
                    <a:gd name="adj2" fmla="val 19800000"/>
                    <a:gd name="adj3" fmla="val 15000"/>
                  </a:avLst>
                </a:prstGeom>
                <a:solidFill>
                  <a:schemeClr val="accent1">
                    <a:alpha val="20000"/>
                  </a:schemeClr>
                </a:solidFill>
                <a:ln w="38100" cap="flat" cmpd="sng" algn="ctr">
                  <a:solidFill>
                    <a:schemeClr val="bg1"/>
                  </a:solidFill>
                  <a:prstDash val="solid"/>
                  <a:miter lim="800000"/>
                </a:ln>
              </p:spPr>
              <p:txBody>
                <a:bodyPr lIns="108000" tIns="108000" rIns="108000" bIns="108000" rtlCol="0" anchor="ctr"/>
                <a:lstStyle/>
                <a:p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6" name="任意多边形: 形状 5"/>
              <p:cNvSpPr/>
              <p:nvPr/>
            </p:nvSpPr>
            <p:spPr>
              <a:xfrm>
                <a:off x="5810250" y="3351554"/>
                <a:ext cx="571500" cy="561292"/>
              </a:xfrm>
              <a:custGeom>
                <a:avLst/>
                <a:gdLst>
                  <a:gd name="connsiteX0" fmla="*/ 343764 w 533400"/>
                  <a:gd name="connsiteY0" fmla="*/ 276846 h 523875"/>
                  <a:gd name="connsiteX1" fmla="*/ 372339 w 533400"/>
                  <a:gd name="connsiteY1" fmla="*/ 305421 h 523875"/>
                  <a:gd name="connsiteX2" fmla="*/ 372339 w 533400"/>
                  <a:gd name="connsiteY2" fmla="*/ 495921 h 523875"/>
                  <a:gd name="connsiteX3" fmla="*/ 343764 w 533400"/>
                  <a:gd name="connsiteY3" fmla="*/ 524496 h 523875"/>
                  <a:gd name="connsiteX4" fmla="*/ 191364 w 533400"/>
                  <a:gd name="connsiteY4" fmla="*/ 524496 h 523875"/>
                  <a:gd name="connsiteX5" fmla="*/ 162789 w 533400"/>
                  <a:gd name="connsiteY5" fmla="*/ 495921 h 523875"/>
                  <a:gd name="connsiteX6" fmla="*/ 162789 w 533400"/>
                  <a:gd name="connsiteY6" fmla="*/ 305421 h 523875"/>
                  <a:gd name="connsiteX7" fmla="*/ 191364 w 533400"/>
                  <a:gd name="connsiteY7" fmla="*/ 276846 h 523875"/>
                  <a:gd name="connsiteX8" fmla="*/ 343764 w 533400"/>
                  <a:gd name="connsiteY8" fmla="*/ 276846 h 523875"/>
                  <a:gd name="connsiteX9" fmla="*/ 143739 w 533400"/>
                  <a:gd name="connsiteY9" fmla="*/ 114921 h 523875"/>
                  <a:gd name="connsiteX10" fmla="*/ 179934 w 533400"/>
                  <a:gd name="connsiteY10" fmla="*/ 153021 h 523875"/>
                  <a:gd name="connsiteX11" fmla="*/ 181839 w 533400"/>
                  <a:gd name="connsiteY11" fmla="*/ 153021 h 523875"/>
                  <a:gd name="connsiteX12" fmla="*/ 353289 w 533400"/>
                  <a:gd name="connsiteY12" fmla="*/ 153021 h 523875"/>
                  <a:gd name="connsiteX13" fmla="*/ 391389 w 533400"/>
                  <a:gd name="connsiteY13" fmla="*/ 116826 h 523875"/>
                  <a:gd name="connsiteX14" fmla="*/ 391389 w 533400"/>
                  <a:gd name="connsiteY14" fmla="*/ 114921 h 523875"/>
                  <a:gd name="connsiteX15" fmla="*/ 505689 w 533400"/>
                  <a:gd name="connsiteY15" fmla="*/ 114921 h 523875"/>
                  <a:gd name="connsiteX16" fmla="*/ 534264 w 533400"/>
                  <a:gd name="connsiteY16" fmla="*/ 143496 h 523875"/>
                  <a:gd name="connsiteX17" fmla="*/ 534264 w 533400"/>
                  <a:gd name="connsiteY17" fmla="*/ 381621 h 523875"/>
                  <a:gd name="connsiteX18" fmla="*/ 505689 w 533400"/>
                  <a:gd name="connsiteY18" fmla="*/ 410196 h 523875"/>
                  <a:gd name="connsiteX19" fmla="*/ 391389 w 533400"/>
                  <a:gd name="connsiteY19" fmla="*/ 410196 h 523875"/>
                  <a:gd name="connsiteX20" fmla="*/ 391389 w 533400"/>
                  <a:gd name="connsiteY20" fmla="*/ 295896 h 523875"/>
                  <a:gd name="connsiteX21" fmla="*/ 355194 w 533400"/>
                  <a:gd name="connsiteY21" fmla="*/ 257796 h 523875"/>
                  <a:gd name="connsiteX22" fmla="*/ 353289 w 533400"/>
                  <a:gd name="connsiteY22" fmla="*/ 257796 h 523875"/>
                  <a:gd name="connsiteX23" fmla="*/ 181839 w 533400"/>
                  <a:gd name="connsiteY23" fmla="*/ 257796 h 523875"/>
                  <a:gd name="connsiteX24" fmla="*/ 143739 w 533400"/>
                  <a:gd name="connsiteY24" fmla="*/ 293991 h 523875"/>
                  <a:gd name="connsiteX25" fmla="*/ 143739 w 533400"/>
                  <a:gd name="connsiteY25" fmla="*/ 295896 h 523875"/>
                  <a:gd name="connsiteX26" fmla="*/ 143739 w 533400"/>
                  <a:gd name="connsiteY26" fmla="*/ 410196 h 523875"/>
                  <a:gd name="connsiteX27" fmla="*/ 29439 w 533400"/>
                  <a:gd name="connsiteY27" fmla="*/ 410196 h 523875"/>
                  <a:gd name="connsiteX28" fmla="*/ 864 w 533400"/>
                  <a:gd name="connsiteY28" fmla="*/ 381621 h 523875"/>
                  <a:gd name="connsiteX29" fmla="*/ 864 w 533400"/>
                  <a:gd name="connsiteY29" fmla="*/ 201599 h 523875"/>
                  <a:gd name="connsiteX30" fmla="*/ 11342 w 533400"/>
                  <a:gd name="connsiteY30" fmla="*/ 175881 h 523875"/>
                  <a:gd name="connsiteX31" fmla="*/ 56109 w 533400"/>
                  <a:gd name="connsiteY31" fmla="*/ 127304 h 523875"/>
                  <a:gd name="connsiteX32" fmla="*/ 83732 w 533400"/>
                  <a:gd name="connsiteY32" fmla="*/ 114921 h 523875"/>
                  <a:gd name="connsiteX33" fmla="*/ 143739 w 533400"/>
                  <a:gd name="connsiteY33" fmla="*/ 114921 h 523875"/>
                  <a:gd name="connsiteX34" fmla="*/ 462827 w 533400"/>
                  <a:gd name="connsiteY34" fmla="*/ 172071 h 523875"/>
                  <a:gd name="connsiteX35" fmla="*/ 448539 w 533400"/>
                  <a:gd name="connsiteY35" fmla="*/ 186359 h 523875"/>
                  <a:gd name="connsiteX36" fmla="*/ 462827 w 533400"/>
                  <a:gd name="connsiteY36" fmla="*/ 200646 h 523875"/>
                  <a:gd name="connsiteX37" fmla="*/ 477114 w 533400"/>
                  <a:gd name="connsiteY37" fmla="*/ 186359 h 523875"/>
                  <a:gd name="connsiteX38" fmla="*/ 462827 w 533400"/>
                  <a:gd name="connsiteY38" fmla="*/ 172071 h 523875"/>
                  <a:gd name="connsiteX39" fmla="*/ 343764 w 533400"/>
                  <a:gd name="connsiteY39" fmla="*/ 621 h 523875"/>
                  <a:gd name="connsiteX40" fmla="*/ 372339 w 533400"/>
                  <a:gd name="connsiteY40" fmla="*/ 29196 h 523875"/>
                  <a:gd name="connsiteX41" fmla="*/ 372339 w 533400"/>
                  <a:gd name="connsiteY41" fmla="*/ 105396 h 523875"/>
                  <a:gd name="connsiteX42" fmla="*/ 343764 w 533400"/>
                  <a:gd name="connsiteY42" fmla="*/ 133971 h 523875"/>
                  <a:gd name="connsiteX43" fmla="*/ 191364 w 533400"/>
                  <a:gd name="connsiteY43" fmla="*/ 133971 h 523875"/>
                  <a:gd name="connsiteX44" fmla="*/ 162789 w 533400"/>
                  <a:gd name="connsiteY44" fmla="*/ 105396 h 523875"/>
                  <a:gd name="connsiteX45" fmla="*/ 162789 w 533400"/>
                  <a:gd name="connsiteY45" fmla="*/ 29196 h 523875"/>
                  <a:gd name="connsiteX46" fmla="*/ 191364 w 533400"/>
                  <a:gd name="connsiteY46" fmla="*/ 621 h 523875"/>
                  <a:gd name="connsiteX47" fmla="*/ 343764 w 533400"/>
                  <a:gd name="connsiteY47" fmla="*/ 621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33400" h="523875">
                    <a:moveTo>
                      <a:pt x="343764" y="276846"/>
                    </a:moveTo>
                    <a:cubicBezTo>
                      <a:pt x="359957" y="276846"/>
                      <a:pt x="372339" y="289229"/>
                      <a:pt x="372339" y="305421"/>
                    </a:cubicBezTo>
                    <a:lnTo>
                      <a:pt x="372339" y="495921"/>
                    </a:lnTo>
                    <a:cubicBezTo>
                      <a:pt x="372339" y="512114"/>
                      <a:pt x="359957" y="524496"/>
                      <a:pt x="343764" y="524496"/>
                    </a:cubicBezTo>
                    <a:lnTo>
                      <a:pt x="191364" y="524496"/>
                    </a:lnTo>
                    <a:cubicBezTo>
                      <a:pt x="175171" y="524496"/>
                      <a:pt x="162789" y="512114"/>
                      <a:pt x="162789" y="495921"/>
                    </a:cubicBezTo>
                    <a:lnTo>
                      <a:pt x="162789" y="305421"/>
                    </a:lnTo>
                    <a:cubicBezTo>
                      <a:pt x="162789" y="289229"/>
                      <a:pt x="175171" y="276846"/>
                      <a:pt x="191364" y="276846"/>
                    </a:cubicBezTo>
                    <a:lnTo>
                      <a:pt x="343764" y="276846"/>
                    </a:lnTo>
                    <a:close/>
                    <a:moveTo>
                      <a:pt x="143739" y="114921"/>
                    </a:moveTo>
                    <a:cubicBezTo>
                      <a:pt x="143739" y="134924"/>
                      <a:pt x="159932" y="152069"/>
                      <a:pt x="179934" y="153021"/>
                    </a:cubicBezTo>
                    <a:lnTo>
                      <a:pt x="181839" y="153021"/>
                    </a:lnTo>
                    <a:lnTo>
                      <a:pt x="353289" y="153021"/>
                    </a:lnTo>
                    <a:cubicBezTo>
                      <a:pt x="373292" y="153021"/>
                      <a:pt x="390436" y="136829"/>
                      <a:pt x="391389" y="116826"/>
                    </a:cubicBezTo>
                    <a:lnTo>
                      <a:pt x="391389" y="114921"/>
                    </a:lnTo>
                    <a:lnTo>
                      <a:pt x="505689" y="114921"/>
                    </a:lnTo>
                    <a:cubicBezTo>
                      <a:pt x="521882" y="114921"/>
                      <a:pt x="534264" y="127304"/>
                      <a:pt x="534264" y="143496"/>
                    </a:cubicBezTo>
                    <a:lnTo>
                      <a:pt x="534264" y="381621"/>
                    </a:lnTo>
                    <a:cubicBezTo>
                      <a:pt x="534264" y="397814"/>
                      <a:pt x="521882" y="410196"/>
                      <a:pt x="505689" y="410196"/>
                    </a:cubicBezTo>
                    <a:lnTo>
                      <a:pt x="391389" y="410196"/>
                    </a:lnTo>
                    <a:lnTo>
                      <a:pt x="391389" y="295896"/>
                    </a:lnTo>
                    <a:cubicBezTo>
                      <a:pt x="391389" y="275894"/>
                      <a:pt x="375196" y="258749"/>
                      <a:pt x="355194" y="257796"/>
                    </a:cubicBezTo>
                    <a:lnTo>
                      <a:pt x="353289" y="257796"/>
                    </a:lnTo>
                    <a:lnTo>
                      <a:pt x="181839" y="257796"/>
                    </a:lnTo>
                    <a:cubicBezTo>
                      <a:pt x="161836" y="257796"/>
                      <a:pt x="144692" y="273989"/>
                      <a:pt x="143739" y="293991"/>
                    </a:cubicBezTo>
                    <a:lnTo>
                      <a:pt x="143739" y="295896"/>
                    </a:lnTo>
                    <a:lnTo>
                      <a:pt x="143739" y="410196"/>
                    </a:lnTo>
                    <a:lnTo>
                      <a:pt x="29439" y="410196"/>
                    </a:lnTo>
                    <a:cubicBezTo>
                      <a:pt x="13246" y="410196"/>
                      <a:pt x="864" y="397814"/>
                      <a:pt x="864" y="381621"/>
                    </a:cubicBezTo>
                    <a:lnTo>
                      <a:pt x="864" y="201599"/>
                    </a:lnTo>
                    <a:cubicBezTo>
                      <a:pt x="864" y="192074"/>
                      <a:pt x="4674" y="182549"/>
                      <a:pt x="11342" y="175881"/>
                    </a:cubicBezTo>
                    <a:lnTo>
                      <a:pt x="56109" y="127304"/>
                    </a:lnTo>
                    <a:cubicBezTo>
                      <a:pt x="63729" y="119684"/>
                      <a:pt x="73254" y="114921"/>
                      <a:pt x="83732" y="114921"/>
                    </a:cubicBezTo>
                    <a:lnTo>
                      <a:pt x="143739" y="114921"/>
                    </a:lnTo>
                    <a:close/>
                    <a:moveTo>
                      <a:pt x="462827" y="172071"/>
                    </a:moveTo>
                    <a:cubicBezTo>
                      <a:pt x="455207" y="172071"/>
                      <a:pt x="448539" y="178739"/>
                      <a:pt x="448539" y="186359"/>
                    </a:cubicBezTo>
                    <a:cubicBezTo>
                      <a:pt x="448539" y="193979"/>
                      <a:pt x="455207" y="200646"/>
                      <a:pt x="462827" y="200646"/>
                    </a:cubicBezTo>
                    <a:cubicBezTo>
                      <a:pt x="470446" y="200646"/>
                      <a:pt x="477114" y="193979"/>
                      <a:pt x="477114" y="186359"/>
                    </a:cubicBezTo>
                    <a:cubicBezTo>
                      <a:pt x="477114" y="178739"/>
                      <a:pt x="470446" y="172071"/>
                      <a:pt x="462827" y="172071"/>
                    </a:cubicBezTo>
                    <a:close/>
                    <a:moveTo>
                      <a:pt x="343764" y="621"/>
                    </a:moveTo>
                    <a:cubicBezTo>
                      <a:pt x="359957" y="621"/>
                      <a:pt x="372339" y="13004"/>
                      <a:pt x="372339" y="29196"/>
                    </a:cubicBezTo>
                    <a:lnTo>
                      <a:pt x="372339" y="105396"/>
                    </a:lnTo>
                    <a:cubicBezTo>
                      <a:pt x="372339" y="121589"/>
                      <a:pt x="359957" y="133971"/>
                      <a:pt x="343764" y="133971"/>
                    </a:cubicBezTo>
                    <a:lnTo>
                      <a:pt x="191364" y="133971"/>
                    </a:lnTo>
                    <a:cubicBezTo>
                      <a:pt x="175171" y="133971"/>
                      <a:pt x="162789" y="121589"/>
                      <a:pt x="162789" y="105396"/>
                    </a:cubicBezTo>
                    <a:lnTo>
                      <a:pt x="162789" y="29196"/>
                    </a:lnTo>
                    <a:cubicBezTo>
                      <a:pt x="162789" y="13004"/>
                      <a:pt x="175171" y="621"/>
                      <a:pt x="191364" y="621"/>
                    </a:cubicBezTo>
                    <a:lnTo>
                      <a:pt x="343764" y="62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660400" y="2825753"/>
              <a:ext cx="3599999" cy="1087082"/>
              <a:chOff x="6315911" y="1363327"/>
              <a:chExt cx="5083081" cy="1087082"/>
            </a:xfrm>
          </p:grpSpPr>
          <p:sp>
            <p:nvSpPr>
              <p:cNvPr id="24" name="矩形: 圆角 23"/>
              <p:cNvSpPr/>
              <p:nvPr/>
            </p:nvSpPr>
            <p:spPr>
              <a:xfrm>
                <a:off x="6315911" y="1492577"/>
                <a:ext cx="5083081" cy="957832"/>
              </a:xfrm>
              <a:prstGeom prst="roundRect">
                <a:avLst>
                  <a:gd name="adj" fmla="val 80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r>
                  <a:rPr lang="zh-CN" altLang="en-US" sz="24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项目的需求分析</a:t>
                </a:r>
                <a:endPara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矩形: 圆角 24"/>
              <p:cNvSpPr>
                <a:spLocks noChangeAspect="1"/>
              </p:cNvSpPr>
              <p:nvPr/>
            </p:nvSpPr>
            <p:spPr>
              <a:xfrm>
                <a:off x="9277415" y="1363327"/>
                <a:ext cx="1785314" cy="30646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spAutoFit/>
              </a:bodyPr>
              <a:lstStyle/>
              <a:p>
                <a:pPr algn="ctr"/>
                <a:r>
                  <a:rPr kumimoji="1" lang="en-US" altLang="zh-CN" sz="1200" b="1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Text here</a:t>
                </a:r>
                <a:endParaRPr kumimoji="1" lang="en-US" altLang="zh-CN" sz="12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660400" y="4303058"/>
              <a:ext cx="3599999" cy="1087082"/>
              <a:chOff x="6315911" y="1363327"/>
              <a:chExt cx="5083081" cy="1087082"/>
            </a:xfrm>
          </p:grpSpPr>
          <p:sp>
            <p:nvSpPr>
              <p:cNvPr id="22" name="矩形: 圆角 21"/>
              <p:cNvSpPr/>
              <p:nvPr/>
            </p:nvSpPr>
            <p:spPr>
              <a:xfrm>
                <a:off x="6315911" y="1492577"/>
                <a:ext cx="5083081" cy="957832"/>
              </a:xfrm>
              <a:prstGeom prst="roundRect">
                <a:avLst>
                  <a:gd name="adj" fmla="val 80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r>
                  <a:rPr lang="zh-CN" altLang="en-US" sz="24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项目的原型设计</a:t>
                </a:r>
                <a:endPara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矩形: 圆角 22"/>
              <p:cNvSpPr>
                <a:spLocks noChangeAspect="1"/>
              </p:cNvSpPr>
              <p:nvPr/>
            </p:nvSpPr>
            <p:spPr>
              <a:xfrm>
                <a:off x="9277415" y="1363327"/>
                <a:ext cx="1785314" cy="30646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spAutoFit/>
              </a:bodyPr>
              <a:lstStyle/>
              <a:p>
                <a:pPr algn="ctr"/>
                <a:r>
                  <a:rPr kumimoji="1" lang="en-US" altLang="zh-CN" sz="1200" b="1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Text here</a:t>
                </a:r>
                <a:endParaRPr kumimoji="1" lang="en-US" altLang="zh-CN" sz="12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 flipH="1">
              <a:off x="7918901" y="2825753"/>
              <a:ext cx="3599999" cy="1087082"/>
              <a:chOff x="6315911" y="1363327"/>
              <a:chExt cx="5083081" cy="1087082"/>
            </a:xfrm>
          </p:grpSpPr>
          <p:sp>
            <p:nvSpPr>
              <p:cNvPr id="20" name="矩形: 圆角 19"/>
              <p:cNvSpPr/>
              <p:nvPr/>
            </p:nvSpPr>
            <p:spPr>
              <a:xfrm>
                <a:off x="6315911" y="1492577"/>
                <a:ext cx="5083081" cy="957832"/>
              </a:xfrm>
              <a:prstGeom prst="roundRect">
                <a:avLst>
                  <a:gd name="adj" fmla="val 80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r>
                  <a:rPr lang="zh-CN" altLang="en-US" sz="24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项目的系统设计</a:t>
                </a:r>
                <a:endPara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矩形: 圆角 20"/>
              <p:cNvSpPr>
                <a:spLocks noChangeAspect="1"/>
              </p:cNvSpPr>
              <p:nvPr/>
            </p:nvSpPr>
            <p:spPr>
              <a:xfrm>
                <a:off x="9277415" y="1363327"/>
                <a:ext cx="1785314" cy="30646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spAutoFit/>
              </a:bodyPr>
              <a:lstStyle/>
              <a:p>
                <a:pPr algn="ctr"/>
                <a:r>
                  <a:rPr kumimoji="1" lang="en-US" altLang="zh-CN" sz="1200" b="1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Text here</a:t>
                </a:r>
                <a:endParaRPr kumimoji="1" lang="en-US" altLang="zh-CN" sz="12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flipH="1">
              <a:off x="7918901" y="4303058"/>
              <a:ext cx="3599999" cy="1087082"/>
              <a:chOff x="6315911" y="1363327"/>
              <a:chExt cx="5083081" cy="1087082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6315911" y="1492577"/>
                <a:ext cx="5083081" cy="957832"/>
              </a:xfrm>
              <a:prstGeom prst="roundRect">
                <a:avLst>
                  <a:gd name="adj" fmla="val 8000"/>
                </a:avLst>
              </a:prstGeom>
              <a:solidFill>
                <a:schemeClr val="bg1"/>
              </a:solidFill>
              <a:ln w="12700" cap="flat">
                <a:solidFill>
                  <a:schemeClr val="tx2"/>
                </a:solidFill>
                <a:prstDash val="solid"/>
                <a:miter/>
              </a:ln>
              <a:effectLst>
                <a:outerShdw dist="50800" dir="2700000" algn="ctr" rotWithShape="0">
                  <a:schemeClr val="tx2"/>
                </a:outerShdw>
              </a:effectLst>
            </p:spPr>
            <p:txBody>
              <a:bodyPr rtlCol="0" anchor="ctr"/>
              <a:lstStyle/>
              <a:p>
                <a:r>
                  <a:rPr lang="en-US" altLang="zh-CN" sz="24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Web</a:t>
                </a:r>
                <a:r>
                  <a:rPr lang="zh-CN" altLang="en-US" sz="24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端的实现、测试</a:t>
                </a:r>
                <a:endPara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矩形: 圆角 18"/>
              <p:cNvSpPr>
                <a:spLocks noChangeAspect="1"/>
              </p:cNvSpPr>
              <p:nvPr/>
            </p:nvSpPr>
            <p:spPr>
              <a:xfrm>
                <a:off x="9277415" y="1363327"/>
                <a:ext cx="1785314" cy="306467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spAutoFit/>
              </a:bodyPr>
              <a:lstStyle/>
              <a:p>
                <a:pPr algn="ctr"/>
                <a:r>
                  <a:rPr kumimoji="1" lang="en-US" altLang="zh-CN" sz="1200" b="1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Text here</a:t>
                </a:r>
                <a:endParaRPr kumimoji="1" lang="en-US" altLang="zh-CN" sz="12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686700" y="870268"/>
            <a:ext cx="3353395" cy="646331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/>
          <a:p>
            <a:pPr algn="l"/>
            <a:r>
              <a:rPr kumimoji="1" lang="en-GB" altLang="zh-CN" sz="4000" dirty="0">
                <a:solidFill>
                  <a:schemeClr val="tx1"/>
                </a:solidFill>
              </a:rPr>
              <a:t>CONTENTS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883753" y="5808980"/>
            <a:ext cx="2661448" cy="215900"/>
          </a:xfrm>
        </p:spPr>
        <p:txBody>
          <a:bodyPr/>
          <a:lstStyle/>
          <a:p>
            <a:fld id="{7F65B630-C7FF-41C0-9923-C5E5E29EED81}" type="slidenum">
              <a:rPr lang="en-US" altLang="zh-CN" smtClean="0"/>
              <a:t>2</a:t>
            </a:fld>
            <a:endParaRPr lang="en-US" altLang="zh-CN"/>
          </a:p>
        </p:txBody>
      </p:sp>
      <p:sp>
        <p:nvSpPr>
          <p:cNvPr id="72" name="矩形: 圆角 71"/>
          <p:cNvSpPr/>
          <p:nvPr/>
        </p:nvSpPr>
        <p:spPr>
          <a:xfrm>
            <a:off x="686701" y="2196771"/>
            <a:ext cx="4952247" cy="1306482"/>
          </a:xfrm>
          <a:prstGeom prst="roundRect">
            <a:avLst>
              <a:gd name="adj" fmla="val 8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: 圆角 64"/>
          <p:cNvSpPr/>
          <p:nvPr/>
        </p:nvSpPr>
        <p:spPr>
          <a:xfrm>
            <a:off x="6592954" y="2196771"/>
            <a:ext cx="4952247" cy="1306482"/>
          </a:xfrm>
          <a:prstGeom prst="roundRect">
            <a:avLst>
              <a:gd name="adj" fmla="val 8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: 圆角 57"/>
          <p:cNvSpPr/>
          <p:nvPr/>
        </p:nvSpPr>
        <p:spPr>
          <a:xfrm>
            <a:off x="686701" y="4197698"/>
            <a:ext cx="4952247" cy="1306482"/>
          </a:xfrm>
          <a:prstGeom prst="roundRect">
            <a:avLst>
              <a:gd name="adj" fmla="val 8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/>
          <p:cNvSpPr/>
          <p:nvPr/>
        </p:nvSpPr>
        <p:spPr>
          <a:xfrm>
            <a:off x="6592954" y="4197698"/>
            <a:ext cx="4952247" cy="1306482"/>
          </a:xfrm>
          <a:prstGeom prst="roundRect">
            <a:avLst>
              <a:gd name="adj" fmla="val 8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66750" y="2162144"/>
            <a:ext cx="10858500" cy="3307409"/>
            <a:chOff x="640449" y="2792064"/>
            <a:chExt cx="10858500" cy="3307409"/>
          </a:xfrm>
        </p:grpSpPr>
        <p:grpSp>
          <p:nvGrpSpPr>
            <p:cNvPr id="4" name="组合 3"/>
            <p:cNvGrpSpPr/>
            <p:nvPr/>
          </p:nvGrpSpPr>
          <p:grpSpPr>
            <a:xfrm>
              <a:off x="640449" y="2792064"/>
              <a:ext cx="4952247" cy="1306482"/>
              <a:chOff x="640449" y="2792064"/>
              <a:chExt cx="4952247" cy="1306482"/>
            </a:xfrm>
          </p:grpSpPr>
          <p:sp>
            <p:nvSpPr>
              <p:cNvPr id="73" name="矩形: 圆角 72"/>
              <p:cNvSpPr/>
              <p:nvPr/>
            </p:nvSpPr>
            <p:spPr>
              <a:xfrm>
                <a:off x="640449" y="2792064"/>
                <a:ext cx="4952247" cy="1306482"/>
              </a:xfrm>
              <a:prstGeom prst="roundRect">
                <a:avLst>
                  <a:gd name="adj" fmla="val 80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803696" y="2983769"/>
                <a:ext cx="3112894" cy="923072"/>
                <a:chOff x="803696" y="2983769"/>
                <a:chExt cx="3112894" cy="923072"/>
              </a:xfrm>
            </p:grpSpPr>
            <p:sp>
              <p:nvSpPr>
                <p:cNvPr id="76" name="文本框 75"/>
                <p:cNvSpPr txBox="1"/>
                <p:nvPr/>
              </p:nvSpPr>
              <p:spPr>
                <a:xfrm>
                  <a:off x="803696" y="2983769"/>
                  <a:ext cx="945799" cy="923072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ctr" anchorCtr="0">
                  <a:spAutoFit/>
                </a:bodyPr>
                <a:lstStyle/>
                <a:p>
                  <a:r>
                    <a:rPr kumimoji="1" lang="en-US" altLang="zh-CN" sz="60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01</a:t>
                  </a:r>
                  <a:endParaRPr kumimoji="1" lang="zh-CN" altLang="en-US" sz="6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2006647" y="3260637"/>
                  <a:ext cx="190994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zh-CN" altLang="en-US" sz="1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项目背景</a:t>
                  </a:r>
                </a:p>
              </p:txBody>
            </p:sp>
          </p:grpSp>
        </p:grpSp>
        <p:grpSp>
          <p:nvGrpSpPr>
            <p:cNvPr id="6" name="组合 5"/>
            <p:cNvGrpSpPr/>
            <p:nvPr/>
          </p:nvGrpSpPr>
          <p:grpSpPr>
            <a:xfrm>
              <a:off x="6546702" y="2792064"/>
              <a:ext cx="4952247" cy="1306482"/>
              <a:chOff x="6546702" y="2792064"/>
              <a:chExt cx="4952247" cy="1306482"/>
            </a:xfrm>
          </p:grpSpPr>
          <p:sp>
            <p:nvSpPr>
              <p:cNvPr id="66" name="矩形: 圆角 65"/>
              <p:cNvSpPr/>
              <p:nvPr/>
            </p:nvSpPr>
            <p:spPr>
              <a:xfrm>
                <a:off x="6546702" y="2792064"/>
                <a:ext cx="4952247" cy="1306482"/>
              </a:xfrm>
              <a:prstGeom prst="roundRect">
                <a:avLst>
                  <a:gd name="adj" fmla="val 8000"/>
                </a:avLst>
              </a:prstGeom>
              <a:solidFill>
                <a:schemeClr val="bg1"/>
              </a:solidFill>
              <a:ln w="12700" cap="flat">
                <a:solidFill>
                  <a:schemeClr val="tx2"/>
                </a:solidFill>
                <a:prstDash val="solid"/>
                <a:miter/>
              </a:ln>
              <a:effectLst>
                <a:outerShdw dist="50800" dir="2700000" algn="ctr" rotWithShape="0">
                  <a:schemeClr val="tx2"/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6709949" y="2937472"/>
                <a:ext cx="1040670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spAutoFit/>
              </a:bodyPr>
              <a:lstStyle/>
              <a:p>
                <a:r>
                  <a:rPr kumimoji="1" lang="en-US" altLang="zh-CN" sz="60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02</a:t>
                </a:r>
                <a:endParaRPr kumimoji="1" lang="zh-CN" altLang="en-US" sz="6000" b="1" dirty="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7870841" y="3260636"/>
                <a:ext cx="1627666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项目目标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40449" y="4792991"/>
              <a:ext cx="4952247" cy="1306482"/>
              <a:chOff x="640449" y="4792991"/>
              <a:chExt cx="4952247" cy="1306482"/>
            </a:xfrm>
          </p:grpSpPr>
          <p:sp>
            <p:nvSpPr>
              <p:cNvPr id="59" name="矩形: 圆角 58"/>
              <p:cNvSpPr/>
              <p:nvPr/>
            </p:nvSpPr>
            <p:spPr>
              <a:xfrm>
                <a:off x="640449" y="4792991"/>
                <a:ext cx="4952247" cy="1306482"/>
              </a:xfrm>
              <a:prstGeom prst="roundRect">
                <a:avLst>
                  <a:gd name="adj" fmla="val 80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803696" y="4938399"/>
                <a:ext cx="2788558" cy="1015663"/>
                <a:chOff x="803696" y="4938399"/>
                <a:chExt cx="2788558" cy="1015663"/>
              </a:xfrm>
            </p:grpSpPr>
            <p:sp>
              <p:nvSpPr>
                <p:cNvPr id="62" name="文本框 61"/>
                <p:cNvSpPr txBox="1"/>
                <p:nvPr/>
              </p:nvSpPr>
              <p:spPr>
                <a:xfrm>
                  <a:off x="803696" y="4938399"/>
                  <a:ext cx="1040670" cy="1015663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ctr" anchorCtr="0">
                  <a:spAutoFit/>
                </a:bodyPr>
                <a:lstStyle/>
                <a:p>
                  <a:r>
                    <a:rPr kumimoji="1" lang="en-US" altLang="zh-CN" sz="6000" b="1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03</a:t>
                  </a:r>
                  <a:endParaRPr kumimoji="1" lang="zh-CN" altLang="en-US" sz="6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1964588" y="5296193"/>
                  <a:ext cx="1627666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zh-CN" altLang="en-US" sz="1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项目计划和进展</a:t>
                  </a:r>
                </a:p>
              </p:txBody>
            </p:sp>
          </p:grpSp>
        </p:grpSp>
        <p:grpSp>
          <p:nvGrpSpPr>
            <p:cNvPr id="9" name="组合 8"/>
            <p:cNvGrpSpPr/>
            <p:nvPr/>
          </p:nvGrpSpPr>
          <p:grpSpPr>
            <a:xfrm>
              <a:off x="6546702" y="4792991"/>
              <a:ext cx="4952247" cy="1306482"/>
              <a:chOff x="6546702" y="4792991"/>
              <a:chExt cx="4952247" cy="1306482"/>
            </a:xfrm>
          </p:grpSpPr>
          <p:sp>
            <p:nvSpPr>
              <p:cNvPr id="52" name="矩形: 圆角 51"/>
              <p:cNvSpPr/>
              <p:nvPr/>
            </p:nvSpPr>
            <p:spPr>
              <a:xfrm>
                <a:off x="6546702" y="4792991"/>
                <a:ext cx="4952247" cy="1306482"/>
              </a:xfrm>
              <a:prstGeom prst="roundRect">
                <a:avLst>
                  <a:gd name="adj" fmla="val 80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6709949" y="4938399"/>
                <a:ext cx="2788558" cy="1015663"/>
                <a:chOff x="6709949" y="4938399"/>
                <a:chExt cx="2788558" cy="1015663"/>
              </a:xfrm>
            </p:grpSpPr>
            <p:sp>
              <p:nvSpPr>
                <p:cNvPr id="55" name="文本框 54"/>
                <p:cNvSpPr txBox="1"/>
                <p:nvPr/>
              </p:nvSpPr>
              <p:spPr>
                <a:xfrm>
                  <a:off x="6709949" y="4938399"/>
                  <a:ext cx="1040670" cy="1015663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ctr" anchorCtr="0">
                  <a:spAutoFit/>
                </a:bodyPr>
                <a:lstStyle/>
                <a:p>
                  <a:r>
                    <a:rPr kumimoji="1" lang="en-US" altLang="zh-CN" sz="6000" b="1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04</a:t>
                  </a:r>
                  <a:endParaRPr kumimoji="1" lang="zh-CN" altLang="en-US" sz="6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>
                  <a:off x="7870841" y="5296193"/>
                  <a:ext cx="1627666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zh-CN" altLang="en-US" sz="16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总结和展望</a:t>
                  </a:r>
                </a:p>
              </p:txBody>
            </p:sp>
          </p:grpSp>
        </p:grp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07280" y="929353"/>
            <a:ext cx="10858500" cy="1028700"/>
          </a:xfrm>
        </p:spPr>
        <p:txBody>
          <a:bodyPr/>
          <a:lstStyle/>
          <a:p>
            <a:pPr lvl="0"/>
            <a:r>
              <a:rPr lang="zh-CN" altLang="en-US" dirty="0"/>
              <a:t>未完成的工作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66749" y="1909267"/>
            <a:ext cx="10858501" cy="2395250"/>
            <a:chOff x="660399" y="3189427"/>
            <a:chExt cx="10858501" cy="2395250"/>
          </a:xfrm>
        </p:grpSpPr>
        <p:grpSp>
          <p:nvGrpSpPr>
            <p:cNvPr id="6" name="组合 5"/>
            <p:cNvGrpSpPr/>
            <p:nvPr/>
          </p:nvGrpSpPr>
          <p:grpSpPr>
            <a:xfrm>
              <a:off x="660399" y="3752562"/>
              <a:ext cx="3285861" cy="1832115"/>
              <a:chOff x="5556118" y="3871454"/>
              <a:chExt cx="2286000" cy="1832115"/>
            </a:xfrm>
          </p:grpSpPr>
          <p:sp>
            <p:nvSpPr>
              <p:cNvPr id="23" name="矩形: 圆角 22"/>
              <p:cNvSpPr/>
              <p:nvPr/>
            </p:nvSpPr>
            <p:spPr>
              <a:xfrm>
                <a:off x="5556118" y="3871454"/>
                <a:ext cx="2286000" cy="1832115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r>
                  <a: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已完成需求分析、原型设计、系统设计，但未完成开发。</a:t>
                </a:r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556118" y="4094953"/>
                <a:ext cx="228600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zh-CN" alt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小程序的实现</a:t>
                </a:r>
                <a:endParaRPr kumimoji="1"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4426907" y="3752562"/>
              <a:ext cx="3285861" cy="1832115"/>
              <a:chOff x="5556118" y="3871454"/>
              <a:chExt cx="2286000" cy="1832115"/>
            </a:xfrm>
          </p:grpSpPr>
          <p:sp>
            <p:nvSpPr>
              <p:cNvPr id="21" name="矩形: 圆角 20"/>
              <p:cNvSpPr/>
              <p:nvPr/>
            </p:nvSpPr>
            <p:spPr>
              <a:xfrm>
                <a:off x="5556118" y="3871454"/>
                <a:ext cx="2286000" cy="1832115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 w="12700" cap="flat">
                <a:solidFill>
                  <a:schemeClr val="tx2"/>
                </a:solidFill>
                <a:prstDash val="solid"/>
                <a:miter/>
              </a:ln>
              <a:effectLst>
                <a:outerShdw dist="50800" dir="2700000" algn="ctr" rotWithShape="0">
                  <a:schemeClr val="tx2"/>
                </a:outerShdw>
              </a:effectLst>
            </p:spPr>
            <p:txBody>
              <a:bodyPr rtlCol="0" anchor="ctr"/>
              <a:lstStyle/>
              <a:p>
                <a:r>
                  <a: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未对响应时间、吞吐量的需求未满足。</a:t>
                </a:r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5556118" y="4094953"/>
                <a:ext cx="228600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zh-CN" alt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性能需求</a:t>
                </a:r>
                <a:endParaRPr kumimoji="1"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8233039" y="3752561"/>
              <a:ext cx="3285861" cy="1832115"/>
              <a:chOff x="5556118" y="3871453"/>
              <a:chExt cx="2286000" cy="1832115"/>
            </a:xfrm>
          </p:grpSpPr>
          <p:sp>
            <p:nvSpPr>
              <p:cNvPr id="19" name="矩形: 圆角 18"/>
              <p:cNvSpPr/>
              <p:nvPr/>
            </p:nvSpPr>
            <p:spPr>
              <a:xfrm>
                <a:off x="5556118" y="3871453"/>
                <a:ext cx="2286000" cy="1832115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r>
                  <a: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未对系统的资源进行安全保护</a:t>
                </a:r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5556118" y="4094953"/>
                <a:ext cx="228600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zh-CN" alt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风险管理</a:t>
                </a: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303329" y="3189427"/>
              <a:ext cx="7572640" cy="563135"/>
              <a:chOff x="2303329" y="3189427"/>
              <a:chExt cx="7572640" cy="563135"/>
            </a:xfrm>
          </p:grpSpPr>
          <p:cxnSp>
            <p:nvCxnSpPr>
              <p:cNvPr id="9" name="直接箭头连接符 8"/>
              <p:cNvCxnSpPr/>
              <p:nvPr/>
            </p:nvCxnSpPr>
            <p:spPr>
              <a:xfrm>
                <a:off x="6069837" y="3189427"/>
                <a:ext cx="0" cy="452187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/>
              <p:cNvCxnSpPr/>
              <p:nvPr/>
            </p:nvCxnSpPr>
            <p:spPr>
              <a:xfrm flipH="1">
                <a:off x="2303329" y="3530667"/>
                <a:ext cx="7572640" cy="0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/>
              <p:nvPr/>
            </p:nvCxnSpPr>
            <p:spPr>
              <a:xfrm>
                <a:off x="2303329" y="3530667"/>
                <a:ext cx="0" cy="221895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>
                <a:off x="6069837" y="3530667"/>
                <a:ext cx="0" cy="221895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>
                <a:off x="9875969" y="3530667"/>
                <a:ext cx="0" cy="221895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项目展示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349642" y="2015672"/>
            <a:ext cx="1492717" cy="15696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zh-CN"/>
            </a:defPPr>
            <a:lvl1pPr indent="0" algn="ctr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b="1" i="1">
                <a:latin typeface="Bell MT" panose="02020503060305020303" pitchFamily="18" charset="0"/>
              </a:defRPr>
            </a:lvl1pPr>
            <a:lvl2pPr marL="457200" indent="0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2pPr>
            <a:lvl3pPr marL="914400" indent="0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3pPr>
            <a:lvl4pPr marL="1371600" indent="0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marL="1828800" indent="0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i="0" dirty="0">
                <a:sym typeface="Arial" panose="020B0604020202020204" pitchFamily="34" charset="0"/>
              </a:rPr>
              <a:t>05</a:t>
            </a:r>
            <a:endParaRPr lang="zh-CN" altLang="en-US" i="0" dirty="0"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660400" y="2617853"/>
            <a:ext cx="10858500" cy="1217769"/>
          </a:xfrm>
        </p:spPr>
        <p:txBody>
          <a:bodyPr>
            <a:spAutoFit/>
          </a:bodyPr>
          <a:lstStyle/>
          <a:p>
            <a:r>
              <a:rPr lang="zh-CN" altLang="en-US" sz="3600" dirty="0"/>
              <a:t>感谢观看</a:t>
            </a:r>
            <a:endParaRPr lang="en-US" altLang="zh-CN" sz="3600" dirty="0"/>
          </a:p>
          <a:p>
            <a:r>
              <a:rPr lang="en-GB" altLang="zh-CN" sz="3600" dirty="0"/>
              <a:t>Thank you for watching.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项目背景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349642" y="2015672"/>
            <a:ext cx="1492717" cy="15696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zh-CN"/>
            </a:defPPr>
            <a:lvl1pPr indent="0" algn="ctr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b="1" i="1">
                <a:latin typeface="Bell MT" panose="02020503060305020303" pitchFamily="18" charset="0"/>
              </a:defRPr>
            </a:lvl1pPr>
            <a:lvl2pPr marL="457200" indent="0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2pPr>
            <a:lvl3pPr marL="914400" indent="0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3pPr>
            <a:lvl4pPr marL="1371600" indent="0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marL="1828800" indent="0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i="0" dirty="0">
                <a:sym typeface="Arial" panose="020B0604020202020204" pitchFamily="34" charset="0"/>
              </a:rPr>
              <a:t>01</a:t>
            </a:r>
            <a:endParaRPr lang="zh-CN" altLang="en-US" i="0" dirty="0"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项目背景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647700" y="1455193"/>
            <a:ext cx="10871200" cy="4305527"/>
            <a:chOff x="660400" y="1455193"/>
            <a:chExt cx="10871200" cy="4305527"/>
          </a:xfrm>
        </p:grpSpPr>
        <p:grpSp>
          <p:nvGrpSpPr>
            <p:cNvPr id="29" name="组合 28"/>
            <p:cNvGrpSpPr/>
            <p:nvPr/>
          </p:nvGrpSpPr>
          <p:grpSpPr>
            <a:xfrm>
              <a:off x="2109386" y="4042410"/>
              <a:ext cx="7997817" cy="275406"/>
              <a:chOff x="2109386" y="4042410"/>
              <a:chExt cx="7997817" cy="275406"/>
            </a:xfrm>
          </p:grpSpPr>
          <p:sp>
            <p:nvSpPr>
              <p:cNvPr id="23" name="任意多边形: 形状 22"/>
              <p:cNvSpPr/>
              <p:nvPr/>
            </p:nvSpPr>
            <p:spPr>
              <a:xfrm>
                <a:off x="2109386" y="4042410"/>
                <a:ext cx="226228" cy="275406"/>
              </a:xfrm>
              <a:custGeom>
                <a:avLst/>
                <a:gdLst>
                  <a:gd name="connsiteX0" fmla="*/ 284197 w 438150"/>
                  <a:gd name="connsiteY0" fmla="*/ 621 h 533400"/>
                  <a:gd name="connsiteX1" fmla="*/ 286102 w 438150"/>
                  <a:gd name="connsiteY1" fmla="*/ 621 h 533400"/>
                  <a:gd name="connsiteX2" fmla="*/ 286102 w 438150"/>
                  <a:gd name="connsiteY2" fmla="*/ 124446 h 533400"/>
                  <a:gd name="connsiteX3" fmla="*/ 286102 w 438150"/>
                  <a:gd name="connsiteY3" fmla="*/ 126351 h 533400"/>
                  <a:gd name="connsiteX4" fmla="*/ 314677 w 438150"/>
                  <a:gd name="connsiteY4" fmla="*/ 153021 h 533400"/>
                  <a:gd name="connsiteX5" fmla="*/ 314677 w 438150"/>
                  <a:gd name="connsiteY5" fmla="*/ 153021 h 533400"/>
                  <a:gd name="connsiteX6" fmla="*/ 438502 w 438150"/>
                  <a:gd name="connsiteY6" fmla="*/ 153021 h 533400"/>
                  <a:gd name="connsiteX7" fmla="*/ 438502 w 438150"/>
                  <a:gd name="connsiteY7" fmla="*/ 154926 h 533400"/>
                  <a:gd name="connsiteX8" fmla="*/ 438502 w 438150"/>
                  <a:gd name="connsiteY8" fmla="*/ 505446 h 533400"/>
                  <a:gd name="connsiteX9" fmla="*/ 409927 w 438150"/>
                  <a:gd name="connsiteY9" fmla="*/ 534021 h 533400"/>
                  <a:gd name="connsiteX10" fmla="*/ 28927 w 438150"/>
                  <a:gd name="connsiteY10" fmla="*/ 534021 h 533400"/>
                  <a:gd name="connsiteX11" fmla="*/ 352 w 438150"/>
                  <a:gd name="connsiteY11" fmla="*/ 505446 h 533400"/>
                  <a:gd name="connsiteX12" fmla="*/ 352 w 438150"/>
                  <a:gd name="connsiteY12" fmla="*/ 29196 h 533400"/>
                  <a:gd name="connsiteX13" fmla="*/ 28927 w 438150"/>
                  <a:gd name="connsiteY13" fmla="*/ 621 h 533400"/>
                  <a:gd name="connsiteX14" fmla="*/ 284197 w 438150"/>
                  <a:gd name="connsiteY14" fmla="*/ 621 h 533400"/>
                  <a:gd name="connsiteX15" fmla="*/ 248002 w 438150"/>
                  <a:gd name="connsiteY15" fmla="*/ 200646 h 533400"/>
                  <a:gd name="connsiteX16" fmla="*/ 152752 w 438150"/>
                  <a:gd name="connsiteY16" fmla="*/ 200646 h 533400"/>
                  <a:gd name="connsiteX17" fmla="*/ 152752 w 438150"/>
                  <a:gd name="connsiteY17" fmla="*/ 410196 h 533400"/>
                  <a:gd name="connsiteX18" fmla="*/ 171802 w 438150"/>
                  <a:gd name="connsiteY18" fmla="*/ 410196 h 533400"/>
                  <a:gd name="connsiteX19" fmla="*/ 171802 w 438150"/>
                  <a:gd name="connsiteY19" fmla="*/ 314946 h 533400"/>
                  <a:gd name="connsiteX20" fmla="*/ 248002 w 438150"/>
                  <a:gd name="connsiteY20" fmla="*/ 314946 h 533400"/>
                  <a:gd name="connsiteX21" fmla="*/ 249907 w 438150"/>
                  <a:gd name="connsiteY21" fmla="*/ 314946 h 533400"/>
                  <a:gd name="connsiteX22" fmla="*/ 305152 w 438150"/>
                  <a:gd name="connsiteY22" fmla="*/ 257796 h 533400"/>
                  <a:gd name="connsiteX23" fmla="*/ 248002 w 438150"/>
                  <a:gd name="connsiteY23" fmla="*/ 200646 h 533400"/>
                  <a:gd name="connsiteX24" fmla="*/ 248002 w 438150"/>
                  <a:gd name="connsiteY24" fmla="*/ 200646 h 533400"/>
                  <a:gd name="connsiteX25" fmla="*/ 248002 w 438150"/>
                  <a:gd name="connsiteY25" fmla="*/ 219696 h 533400"/>
                  <a:gd name="connsiteX26" fmla="*/ 286102 w 438150"/>
                  <a:gd name="connsiteY26" fmla="*/ 257796 h 533400"/>
                  <a:gd name="connsiteX27" fmla="*/ 248002 w 438150"/>
                  <a:gd name="connsiteY27" fmla="*/ 295896 h 533400"/>
                  <a:gd name="connsiteX28" fmla="*/ 248002 w 438150"/>
                  <a:gd name="connsiteY28" fmla="*/ 295896 h 533400"/>
                  <a:gd name="connsiteX29" fmla="*/ 171802 w 438150"/>
                  <a:gd name="connsiteY29" fmla="*/ 295896 h 533400"/>
                  <a:gd name="connsiteX30" fmla="*/ 171802 w 438150"/>
                  <a:gd name="connsiteY30" fmla="*/ 219696 h 533400"/>
                  <a:gd name="connsiteX31" fmla="*/ 248002 w 438150"/>
                  <a:gd name="connsiteY31" fmla="*/ 219696 h 533400"/>
                  <a:gd name="connsiteX32" fmla="*/ 428977 w 438150"/>
                  <a:gd name="connsiteY32" fmla="*/ 133971 h 533400"/>
                  <a:gd name="connsiteX33" fmla="*/ 314677 w 438150"/>
                  <a:gd name="connsiteY33" fmla="*/ 133971 h 533400"/>
                  <a:gd name="connsiteX34" fmla="*/ 313724 w 438150"/>
                  <a:gd name="connsiteY34" fmla="*/ 133971 h 533400"/>
                  <a:gd name="connsiteX35" fmla="*/ 305152 w 438150"/>
                  <a:gd name="connsiteY35" fmla="*/ 124446 h 533400"/>
                  <a:gd name="connsiteX36" fmla="*/ 305152 w 438150"/>
                  <a:gd name="connsiteY36" fmla="*/ 124446 h 533400"/>
                  <a:gd name="connsiteX37" fmla="*/ 305152 w 438150"/>
                  <a:gd name="connsiteY37" fmla="*/ 10146 h 533400"/>
                  <a:gd name="connsiteX38" fmla="*/ 428977 w 438150"/>
                  <a:gd name="connsiteY38" fmla="*/ 133971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38150" h="533400">
                    <a:moveTo>
                      <a:pt x="284197" y="621"/>
                    </a:moveTo>
                    <a:cubicBezTo>
                      <a:pt x="285149" y="621"/>
                      <a:pt x="286102" y="621"/>
                      <a:pt x="286102" y="621"/>
                    </a:cubicBezTo>
                    <a:lnTo>
                      <a:pt x="286102" y="124446"/>
                    </a:lnTo>
                    <a:lnTo>
                      <a:pt x="286102" y="126351"/>
                    </a:lnTo>
                    <a:cubicBezTo>
                      <a:pt x="287055" y="141591"/>
                      <a:pt x="299437" y="153021"/>
                      <a:pt x="314677" y="153021"/>
                    </a:cubicBezTo>
                    <a:lnTo>
                      <a:pt x="314677" y="153021"/>
                    </a:lnTo>
                    <a:lnTo>
                      <a:pt x="438502" y="153021"/>
                    </a:lnTo>
                    <a:cubicBezTo>
                      <a:pt x="438502" y="153974"/>
                      <a:pt x="438502" y="154926"/>
                      <a:pt x="438502" y="154926"/>
                    </a:cubicBezTo>
                    <a:lnTo>
                      <a:pt x="438502" y="505446"/>
                    </a:lnTo>
                    <a:cubicBezTo>
                      <a:pt x="438502" y="521639"/>
                      <a:pt x="426120" y="534021"/>
                      <a:pt x="409927" y="534021"/>
                    </a:cubicBezTo>
                    <a:lnTo>
                      <a:pt x="28927" y="534021"/>
                    </a:lnTo>
                    <a:cubicBezTo>
                      <a:pt x="12734" y="534021"/>
                      <a:pt x="352" y="521639"/>
                      <a:pt x="352" y="505446"/>
                    </a:cubicBezTo>
                    <a:lnTo>
                      <a:pt x="352" y="29196"/>
                    </a:lnTo>
                    <a:cubicBezTo>
                      <a:pt x="352" y="13004"/>
                      <a:pt x="12734" y="621"/>
                      <a:pt x="28927" y="621"/>
                    </a:cubicBezTo>
                    <a:lnTo>
                      <a:pt x="284197" y="621"/>
                    </a:lnTo>
                    <a:close/>
                    <a:moveTo>
                      <a:pt x="248002" y="200646"/>
                    </a:moveTo>
                    <a:lnTo>
                      <a:pt x="152752" y="200646"/>
                    </a:lnTo>
                    <a:lnTo>
                      <a:pt x="152752" y="410196"/>
                    </a:lnTo>
                    <a:lnTo>
                      <a:pt x="171802" y="410196"/>
                    </a:lnTo>
                    <a:lnTo>
                      <a:pt x="171802" y="314946"/>
                    </a:lnTo>
                    <a:lnTo>
                      <a:pt x="248002" y="314946"/>
                    </a:lnTo>
                    <a:lnTo>
                      <a:pt x="249907" y="314946"/>
                    </a:lnTo>
                    <a:cubicBezTo>
                      <a:pt x="280387" y="313994"/>
                      <a:pt x="305152" y="288276"/>
                      <a:pt x="305152" y="257796"/>
                    </a:cubicBezTo>
                    <a:cubicBezTo>
                      <a:pt x="305152" y="226364"/>
                      <a:pt x="279434" y="200646"/>
                      <a:pt x="248002" y="200646"/>
                    </a:cubicBezTo>
                    <a:lnTo>
                      <a:pt x="248002" y="200646"/>
                    </a:lnTo>
                    <a:close/>
                    <a:moveTo>
                      <a:pt x="248002" y="219696"/>
                    </a:moveTo>
                    <a:cubicBezTo>
                      <a:pt x="268957" y="219696"/>
                      <a:pt x="286102" y="236841"/>
                      <a:pt x="286102" y="257796"/>
                    </a:cubicBezTo>
                    <a:cubicBezTo>
                      <a:pt x="286102" y="278751"/>
                      <a:pt x="268957" y="295896"/>
                      <a:pt x="248002" y="295896"/>
                    </a:cubicBezTo>
                    <a:lnTo>
                      <a:pt x="248002" y="295896"/>
                    </a:lnTo>
                    <a:lnTo>
                      <a:pt x="171802" y="295896"/>
                    </a:lnTo>
                    <a:lnTo>
                      <a:pt x="171802" y="219696"/>
                    </a:lnTo>
                    <a:lnTo>
                      <a:pt x="248002" y="219696"/>
                    </a:lnTo>
                    <a:close/>
                    <a:moveTo>
                      <a:pt x="428977" y="133971"/>
                    </a:moveTo>
                    <a:lnTo>
                      <a:pt x="314677" y="133971"/>
                    </a:lnTo>
                    <a:lnTo>
                      <a:pt x="313724" y="133971"/>
                    </a:lnTo>
                    <a:cubicBezTo>
                      <a:pt x="308962" y="133019"/>
                      <a:pt x="305152" y="129209"/>
                      <a:pt x="305152" y="124446"/>
                    </a:cubicBezTo>
                    <a:lnTo>
                      <a:pt x="305152" y="124446"/>
                    </a:lnTo>
                    <a:lnTo>
                      <a:pt x="305152" y="10146"/>
                    </a:lnTo>
                    <a:lnTo>
                      <a:pt x="428977" y="13397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5968133" y="4044869"/>
                <a:ext cx="255734" cy="270488"/>
              </a:xfrm>
              <a:custGeom>
                <a:avLst/>
                <a:gdLst>
                  <a:gd name="connsiteX0" fmla="*/ 371955 w 495300"/>
                  <a:gd name="connsiteY0" fmla="*/ 621 h 523875"/>
                  <a:gd name="connsiteX1" fmla="*/ 400530 w 495300"/>
                  <a:gd name="connsiteY1" fmla="*/ 29196 h 523875"/>
                  <a:gd name="connsiteX2" fmla="*/ 400530 w 495300"/>
                  <a:gd name="connsiteY2" fmla="*/ 133971 h 523875"/>
                  <a:gd name="connsiteX3" fmla="*/ 371955 w 495300"/>
                  <a:gd name="connsiteY3" fmla="*/ 162546 h 523875"/>
                  <a:gd name="connsiteX4" fmla="*/ 257655 w 495300"/>
                  <a:gd name="connsiteY4" fmla="*/ 162546 h 523875"/>
                  <a:gd name="connsiteX5" fmla="*/ 257655 w 495300"/>
                  <a:gd name="connsiteY5" fmla="*/ 286371 h 523875"/>
                  <a:gd name="connsiteX6" fmla="*/ 419580 w 495300"/>
                  <a:gd name="connsiteY6" fmla="*/ 286371 h 523875"/>
                  <a:gd name="connsiteX7" fmla="*/ 457680 w 495300"/>
                  <a:gd name="connsiteY7" fmla="*/ 322566 h 523875"/>
                  <a:gd name="connsiteX8" fmla="*/ 457680 w 495300"/>
                  <a:gd name="connsiteY8" fmla="*/ 324471 h 523875"/>
                  <a:gd name="connsiteX9" fmla="*/ 457680 w 495300"/>
                  <a:gd name="connsiteY9" fmla="*/ 429246 h 523875"/>
                  <a:gd name="connsiteX10" fmla="*/ 476730 w 495300"/>
                  <a:gd name="connsiteY10" fmla="*/ 429246 h 523875"/>
                  <a:gd name="connsiteX11" fmla="*/ 495780 w 495300"/>
                  <a:gd name="connsiteY11" fmla="*/ 448296 h 523875"/>
                  <a:gd name="connsiteX12" fmla="*/ 495780 w 495300"/>
                  <a:gd name="connsiteY12" fmla="*/ 505446 h 523875"/>
                  <a:gd name="connsiteX13" fmla="*/ 476730 w 495300"/>
                  <a:gd name="connsiteY13" fmla="*/ 524496 h 523875"/>
                  <a:gd name="connsiteX14" fmla="*/ 419580 w 495300"/>
                  <a:gd name="connsiteY14" fmla="*/ 524496 h 523875"/>
                  <a:gd name="connsiteX15" fmla="*/ 400530 w 495300"/>
                  <a:gd name="connsiteY15" fmla="*/ 505446 h 523875"/>
                  <a:gd name="connsiteX16" fmla="*/ 400530 w 495300"/>
                  <a:gd name="connsiteY16" fmla="*/ 448296 h 523875"/>
                  <a:gd name="connsiteX17" fmla="*/ 419580 w 495300"/>
                  <a:gd name="connsiteY17" fmla="*/ 429246 h 523875"/>
                  <a:gd name="connsiteX18" fmla="*/ 438630 w 495300"/>
                  <a:gd name="connsiteY18" fmla="*/ 429246 h 523875"/>
                  <a:gd name="connsiteX19" fmla="*/ 438630 w 495300"/>
                  <a:gd name="connsiteY19" fmla="*/ 324471 h 523875"/>
                  <a:gd name="connsiteX20" fmla="*/ 420533 w 495300"/>
                  <a:gd name="connsiteY20" fmla="*/ 305421 h 523875"/>
                  <a:gd name="connsiteX21" fmla="*/ 419580 w 495300"/>
                  <a:gd name="connsiteY21" fmla="*/ 305421 h 523875"/>
                  <a:gd name="connsiteX22" fmla="*/ 257655 w 495300"/>
                  <a:gd name="connsiteY22" fmla="*/ 305421 h 523875"/>
                  <a:gd name="connsiteX23" fmla="*/ 257655 w 495300"/>
                  <a:gd name="connsiteY23" fmla="*/ 429246 h 523875"/>
                  <a:gd name="connsiteX24" fmla="*/ 276705 w 495300"/>
                  <a:gd name="connsiteY24" fmla="*/ 429246 h 523875"/>
                  <a:gd name="connsiteX25" fmla="*/ 295755 w 495300"/>
                  <a:gd name="connsiteY25" fmla="*/ 448296 h 523875"/>
                  <a:gd name="connsiteX26" fmla="*/ 295755 w 495300"/>
                  <a:gd name="connsiteY26" fmla="*/ 505446 h 523875"/>
                  <a:gd name="connsiteX27" fmla="*/ 276705 w 495300"/>
                  <a:gd name="connsiteY27" fmla="*/ 524496 h 523875"/>
                  <a:gd name="connsiteX28" fmla="*/ 219555 w 495300"/>
                  <a:gd name="connsiteY28" fmla="*/ 524496 h 523875"/>
                  <a:gd name="connsiteX29" fmla="*/ 200505 w 495300"/>
                  <a:gd name="connsiteY29" fmla="*/ 505446 h 523875"/>
                  <a:gd name="connsiteX30" fmla="*/ 200505 w 495300"/>
                  <a:gd name="connsiteY30" fmla="*/ 448296 h 523875"/>
                  <a:gd name="connsiteX31" fmla="*/ 219555 w 495300"/>
                  <a:gd name="connsiteY31" fmla="*/ 429246 h 523875"/>
                  <a:gd name="connsiteX32" fmla="*/ 238605 w 495300"/>
                  <a:gd name="connsiteY32" fmla="*/ 429246 h 523875"/>
                  <a:gd name="connsiteX33" fmla="*/ 238605 w 495300"/>
                  <a:gd name="connsiteY33" fmla="*/ 305421 h 523875"/>
                  <a:gd name="connsiteX34" fmla="*/ 76680 w 495300"/>
                  <a:gd name="connsiteY34" fmla="*/ 305421 h 523875"/>
                  <a:gd name="connsiteX35" fmla="*/ 57630 w 495300"/>
                  <a:gd name="connsiteY35" fmla="*/ 323519 h 523875"/>
                  <a:gd name="connsiteX36" fmla="*/ 57630 w 495300"/>
                  <a:gd name="connsiteY36" fmla="*/ 324471 h 523875"/>
                  <a:gd name="connsiteX37" fmla="*/ 57630 w 495300"/>
                  <a:gd name="connsiteY37" fmla="*/ 429246 h 523875"/>
                  <a:gd name="connsiteX38" fmla="*/ 76680 w 495300"/>
                  <a:gd name="connsiteY38" fmla="*/ 429246 h 523875"/>
                  <a:gd name="connsiteX39" fmla="*/ 95730 w 495300"/>
                  <a:gd name="connsiteY39" fmla="*/ 448296 h 523875"/>
                  <a:gd name="connsiteX40" fmla="*/ 95730 w 495300"/>
                  <a:gd name="connsiteY40" fmla="*/ 505446 h 523875"/>
                  <a:gd name="connsiteX41" fmla="*/ 76680 w 495300"/>
                  <a:gd name="connsiteY41" fmla="*/ 524496 h 523875"/>
                  <a:gd name="connsiteX42" fmla="*/ 19530 w 495300"/>
                  <a:gd name="connsiteY42" fmla="*/ 524496 h 523875"/>
                  <a:gd name="connsiteX43" fmla="*/ 480 w 495300"/>
                  <a:gd name="connsiteY43" fmla="*/ 505446 h 523875"/>
                  <a:gd name="connsiteX44" fmla="*/ 480 w 495300"/>
                  <a:gd name="connsiteY44" fmla="*/ 448296 h 523875"/>
                  <a:gd name="connsiteX45" fmla="*/ 19530 w 495300"/>
                  <a:gd name="connsiteY45" fmla="*/ 429246 h 523875"/>
                  <a:gd name="connsiteX46" fmla="*/ 38580 w 495300"/>
                  <a:gd name="connsiteY46" fmla="*/ 429246 h 523875"/>
                  <a:gd name="connsiteX47" fmla="*/ 38580 w 495300"/>
                  <a:gd name="connsiteY47" fmla="*/ 324471 h 523875"/>
                  <a:gd name="connsiteX48" fmla="*/ 74775 w 495300"/>
                  <a:gd name="connsiteY48" fmla="*/ 286371 h 523875"/>
                  <a:gd name="connsiteX49" fmla="*/ 76680 w 495300"/>
                  <a:gd name="connsiteY49" fmla="*/ 286371 h 523875"/>
                  <a:gd name="connsiteX50" fmla="*/ 238605 w 495300"/>
                  <a:gd name="connsiteY50" fmla="*/ 286371 h 523875"/>
                  <a:gd name="connsiteX51" fmla="*/ 238605 w 495300"/>
                  <a:gd name="connsiteY51" fmla="*/ 162546 h 523875"/>
                  <a:gd name="connsiteX52" fmla="*/ 124305 w 495300"/>
                  <a:gd name="connsiteY52" fmla="*/ 162546 h 523875"/>
                  <a:gd name="connsiteX53" fmla="*/ 95730 w 495300"/>
                  <a:gd name="connsiteY53" fmla="*/ 133971 h 523875"/>
                  <a:gd name="connsiteX54" fmla="*/ 95730 w 495300"/>
                  <a:gd name="connsiteY54" fmla="*/ 29196 h 523875"/>
                  <a:gd name="connsiteX55" fmla="*/ 124305 w 495300"/>
                  <a:gd name="connsiteY55" fmla="*/ 621 h 523875"/>
                  <a:gd name="connsiteX56" fmla="*/ 371955 w 495300"/>
                  <a:gd name="connsiteY56" fmla="*/ 621 h 523875"/>
                  <a:gd name="connsiteX57" fmla="*/ 148118 w 495300"/>
                  <a:gd name="connsiteY57" fmla="*/ 95871 h 523875"/>
                  <a:gd name="connsiteX58" fmla="*/ 133830 w 495300"/>
                  <a:gd name="connsiteY58" fmla="*/ 110159 h 523875"/>
                  <a:gd name="connsiteX59" fmla="*/ 148118 w 495300"/>
                  <a:gd name="connsiteY59" fmla="*/ 124446 h 523875"/>
                  <a:gd name="connsiteX60" fmla="*/ 162405 w 495300"/>
                  <a:gd name="connsiteY60" fmla="*/ 110159 h 523875"/>
                  <a:gd name="connsiteX61" fmla="*/ 148118 w 495300"/>
                  <a:gd name="connsiteY61" fmla="*/ 95871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495300" h="523875">
                    <a:moveTo>
                      <a:pt x="371955" y="621"/>
                    </a:moveTo>
                    <a:cubicBezTo>
                      <a:pt x="388148" y="621"/>
                      <a:pt x="400530" y="13004"/>
                      <a:pt x="400530" y="29196"/>
                    </a:cubicBezTo>
                    <a:lnTo>
                      <a:pt x="400530" y="133971"/>
                    </a:lnTo>
                    <a:cubicBezTo>
                      <a:pt x="400530" y="150164"/>
                      <a:pt x="388148" y="162546"/>
                      <a:pt x="371955" y="162546"/>
                    </a:cubicBezTo>
                    <a:lnTo>
                      <a:pt x="257655" y="162546"/>
                    </a:lnTo>
                    <a:lnTo>
                      <a:pt x="257655" y="286371"/>
                    </a:lnTo>
                    <a:lnTo>
                      <a:pt x="419580" y="286371"/>
                    </a:lnTo>
                    <a:cubicBezTo>
                      <a:pt x="439583" y="286371"/>
                      <a:pt x="456727" y="302564"/>
                      <a:pt x="457680" y="322566"/>
                    </a:cubicBezTo>
                    <a:lnTo>
                      <a:pt x="457680" y="324471"/>
                    </a:lnTo>
                    <a:lnTo>
                      <a:pt x="457680" y="429246"/>
                    </a:lnTo>
                    <a:lnTo>
                      <a:pt x="476730" y="429246"/>
                    </a:lnTo>
                    <a:cubicBezTo>
                      <a:pt x="487208" y="429246"/>
                      <a:pt x="495780" y="437819"/>
                      <a:pt x="495780" y="448296"/>
                    </a:cubicBezTo>
                    <a:lnTo>
                      <a:pt x="495780" y="505446"/>
                    </a:lnTo>
                    <a:cubicBezTo>
                      <a:pt x="495780" y="515924"/>
                      <a:pt x="487208" y="524496"/>
                      <a:pt x="476730" y="524496"/>
                    </a:cubicBezTo>
                    <a:lnTo>
                      <a:pt x="419580" y="524496"/>
                    </a:lnTo>
                    <a:cubicBezTo>
                      <a:pt x="409102" y="524496"/>
                      <a:pt x="400530" y="515924"/>
                      <a:pt x="400530" y="505446"/>
                    </a:cubicBezTo>
                    <a:lnTo>
                      <a:pt x="400530" y="448296"/>
                    </a:lnTo>
                    <a:cubicBezTo>
                      <a:pt x="400530" y="437819"/>
                      <a:pt x="409102" y="429246"/>
                      <a:pt x="419580" y="429246"/>
                    </a:cubicBezTo>
                    <a:lnTo>
                      <a:pt x="438630" y="429246"/>
                    </a:lnTo>
                    <a:lnTo>
                      <a:pt x="438630" y="324471"/>
                    </a:lnTo>
                    <a:cubicBezTo>
                      <a:pt x="438630" y="313994"/>
                      <a:pt x="431010" y="306374"/>
                      <a:pt x="420533" y="305421"/>
                    </a:cubicBezTo>
                    <a:lnTo>
                      <a:pt x="419580" y="305421"/>
                    </a:lnTo>
                    <a:lnTo>
                      <a:pt x="257655" y="305421"/>
                    </a:lnTo>
                    <a:lnTo>
                      <a:pt x="257655" y="429246"/>
                    </a:lnTo>
                    <a:lnTo>
                      <a:pt x="276705" y="429246"/>
                    </a:lnTo>
                    <a:cubicBezTo>
                      <a:pt x="287183" y="429246"/>
                      <a:pt x="295755" y="437819"/>
                      <a:pt x="295755" y="448296"/>
                    </a:cubicBezTo>
                    <a:lnTo>
                      <a:pt x="295755" y="505446"/>
                    </a:lnTo>
                    <a:cubicBezTo>
                      <a:pt x="295755" y="515924"/>
                      <a:pt x="287183" y="524496"/>
                      <a:pt x="276705" y="524496"/>
                    </a:cubicBezTo>
                    <a:lnTo>
                      <a:pt x="219555" y="524496"/>
                    </a:lnTo>
                    <a:cubicBezTo>
                      <a:pt x="209077" y="524496"/>
                      <a:pt x="200505" y="515924"/>
                      <a:pt x="200505" y="505446"/>
                    </a:cubicBezTo>
                    <a:lnTo>
                      <a:pt x="200505" y="448296"/>
                    </a:lnTo>
                    <a:cubicBezTo>
                      <a:pt x="200505" y="437819"/>
                      <a:pt x="209077" y="429246"/>
                      <a:pt x="219555" y="429246"/>
                    </a:cubicBezTo>
                    <a:lnTo>
                      <a:pt x="238605" y="429246"/>
                    </a:lnTo>
                    <a:lnTo>
                      <a:pt x="238605" y="305421"/>
                    </a:lnTo>
                    <a:lnTo>
                      <a:pt x="76680" y="305421"/>
                    </a:lnTo>
                    <a:cubicBezTo>
                      <a:pt x="66202" y="305421"/>
                      <a:pt x="58583" y="313041"/>
                      <a:pt x="57630" y="323519"/>
                    </a:cubicBezTo>
                    <a:lnTo>
                      <a:pt x="57630" y="324471"/>
                    </a:lnTo>
                    <a:lnTo>
                      <a:pt x="57630" y="429246"/>
                    </a:lnTo>
                    <a:lnTo>
                      <a:pt x="76680" y="429246"/>
                    </a:lnTo>
                    <a:cubicBezTo>
                      <a:pt x="87158" y="429246"/>
                      <a:pt x="95730" y="437819"/>
                      <a:pt x="95730" y="448296"/>
                    </a:cubicBezTo>
                    <a:lnTo>
                      <a:pt x="95730" y="505446"/>
                    </a:lnTo>
                    <a:cubicBezTo>
                      <a:pt x="95730" y="515924"/>
                      <a:pt x="87158" y="524496"/>
                      <a:pt x="76680" y="524496"/>
                    </a:cubicBezTo>
                    <a:lnTo>
                      <a:pt x="19530" y="524496"/>
                    </a:lnTo>
                    <a:cubicBezTo>
                      <a:pt x="9052" y="524496"/>
                      <a:pt x="480" y="515924"/>
                      <a:pt x="480" y="505446"/>
                    </a:cubicBezTo>
                    <a:lnTo>
                      <a:pt x="480" y="448296"/>
                    </a:lnTo>
                    <a:cubicBezTo>
                      <a:pt x="480" y="437819"/>
                      <a:pt x="9052" y="429246"/>
                      <a:pt x="19530" y="429246"/>
                    </a:cubicBezTo>
                    <a:lnTo>
                      <a:pt x="38580" y="429246"/>
                    </a:lnTo>
                    <a:lnTo>
                      <a:pt x="38580" y="324471"/>
                    </a:lnTo>
                    <a:cubicBezTo>
                      <a:pt x="38580" y="304469"/>
                      <a:pt x="54773" y="287324"/>
                      <a:pt x="74775" y="286371"/>
                    </a:cubicBezTo>
                    <a:lnTo>
                      <a:pt x="76680" y="286371"/>
                    </a:lnTo>
                    <a:lnTo>
                      <a:pt x="238605" y="286371"/>
                    </a:lnTo>
                    <a:lnTo>
                      <a:pt x="238605" y="162546"/>
                    </a:lnTo>
                    <a:lnTo>
                      <a:pt x="124305" y="162546"/>
                    </a:lnTo>
                    <a:cubicBezTo>
                      <a:pt x="108112" y="162546"/>
                      <a:pt x="95730" y="150164"/>
                      <a:pt x="95730" y="133971"/>
                    </a:cubicBezTo>
                    <a:lnTo>
                      <a:pt x="95730" y="29196"/>
                    </a:lnTo>
                    <a:cubicBezTo>
                      <a:pt x="95730" y="13004"/>
                      <a:pt x="108112" y="621"/>
                      <a:pt x="124305" y="621"/>
                    </a:cubicBezTo>
                    <a:lnTo>
                      <a:pt x="371955" y="621"/>
                    </a:lnTo>
                    <a:close/>
                    <a:moveTo>
                      <a:pt x="148118" y="95871"/>
                    </a:moveTo>
                    <a:cubicBezTo>
                      <a:pt x="140498" y="95871"/>
                      <a:pt x="133830" y="102539"/>
                      <a:pt x="133830" y="110159"/>
                    </a:cubicBezTo>
                    <a:cubicBezTo>
                      <a:pt x="133830" y="117779"/>
                      <a:pt x="140498" y="124446"/>
                      <a:pt x="148118" y="124446"/>
                    </a:cubicBezTo>
                    <a:cubicBezTo>
                      <a:pt x="155737" y="124446"/>
                      <a:pt x="162405" y="117779"/>
                      <a:pt x="162405" y="110159"/>
                    </a:cubicBezTo>
                    <a:cubicBezTo>
                      <a:pt x="162405" y="102539"/>
                      <a:pt x="155737" y="95871"/>
                      <a:pt x="148118" y="9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9831797" y="4076836"/>
                <a:ext cx="275406" cy="206554"/>
              </a:xfrm>
              <a:custGeom>
                <a:avLst/>
                <a:gdLst>
                  <a:gd name="connsiteX0" fmla="*/ 505433 w 533400"/>
                  <a:gd name="connsiteY0" fmla="*/ 621 h 400050"/>
                  <a:gd name="connsiteX1" fmla="*/ 534008 w 533400"/>
                  <a:gd name="connsiteY1" fmla="*/ 29196 h 400050"/>
                  <a:gd name="connsiteX2" fmla="*/ 534008 w 533400"/>
                  <a:gd name="connsiteY2" fmla="*/ 372096 h 400050"/>
                  <a:gd name="connsiteX3" fmla="*/ 505433 w 533400"/>
                  <a:gd name="connsiteY3" fmla="*/ 400671 h 400050"/>
                  <a:gd name="connsiteX4" fmla="*/ 29183 w 533400"/>
                  <a:gd name="connsiteY4" fmla="*/ 400671 h 400050"/>
                  <a:gd name="connsiteX5" fmla="*/ 608 w 533400"/>
                  <a:gd name="connsiteY5" fmla="*/ 372096 h 400050"/>
                  <a:gd name="connsiteX6" fmla="*/ 608 w 533400"/>
                  <a:gd name="connsiteY6" fmla="*/ 29196 h 400050"/>
                  <a:gd name="connsiteX7" fmla="*/ 29183 w 533400"/>
                  <a:gd name="connsiteY7" fmla="*/ 621 h 400050"/>
                  <a:gd name="connsiteX8" fmla="*/ 505433 w 533400"/>
                  <a:gd name="connsiteY8" fmla="*/ 621 h 400050"/>
                  <a:gd name="connsiteX9" fmla="*/ 391133 w 533400"/>
                  <a:gd name="connsiteY9" fmla="*/ 198741 h 400050"/>
                  <a:gd name="connsiteX10" fmla="*/ 351128 w 533400"/>
                  <a:gd name="connsiteY10" fmla="*/ 204456 h 400050"/>
                  <a:gd name="connsiteX11" fmla="*/ 351128 w 533400"/>
                  <a:gd name="connsiteY11" fmla="*/ 204456 h 400050"/>
                  <a:gd name="connsiteX12" fmla="*/ 267308 w 533400"/>
                  <a:gd name="connsiteY12" fmla="*/ 315899 h 400050"/>
                  <a:gd name="connsiteX13" fmla="*/ 264451 w 533400"/>
                  <a:gd name="connsiteY13" fmla="*/ 318756 h 400050"/>
                  <a:gd name="connsiteX14" fmla="*/ 224446 w 533400"/>
                  <a:gd name="connsiteY14" fmla="*/ 318756 h 400050"/>
                  <a:gd name="connsiteX15" fmla="*/ 224446 w 533400"/>
                  <a:gd name="connsiteY15" fmla="*/ 318756 h 400050"/>
                  <a:gd name="connsiteX16" fmla="*/ 162533 w 533400"/>
                  <a:gd name="connsiteY16" fmla="*/ 257796 h 400050"/>
                  <a:gd name="connsiteX17" fmla="*/ 160628 w 533400"/>
                  <a:gd name="connsiteY17" fmla="*/ 255891 h 400050"/>
                  <a:gd name="connsiteX18" fmla="*/ 120623 w 533400"/>
                  <a:gd name="connsiteY18" fmla="*/ 259701 h 400050"/>
                  <a:gd name="connsiteX19" fmla="*/ 120623 w 533400"/>
                  <a:gd name="connsiteY19" fmla="*/ 259701 h 400050"/>
                  <a:gd name="connsiteX20" fmla="*/ 32993 w 533400"/>
                  <a:gd name="connsiteY20" fmla="*/ 366381 h 400050"/>
                  <a:gd name="connsiteX21" fmla="*/ 31088 w 533400"/>
                  <a:gd name="connsiteY21" fmla="*/ 372096 h 400050"/>
                  <a:gd name="connsiteX22" fmla="*/ 40613 w 533400"/>
                  <a:gd name="connsiteY22" fmla="*/ 381621 h 400050"/>
                  <a:gd name="connsiteX23" fmla="*/ 40613 w 533400"/>
                  <a:gd name="connsiteY23" fmla="*/ 381621 h 400050"/>
                  <a:gd name="connsiteX24" fmla="*/ 497813 w 533400"/>
                  <a:gd name="connsiteY24" fmla="*/ 381621 h 400050"/>
                  <a:gd name="connsiteX25" fmla="*/ 503528 w 533400"/>
                  <a:gd name="connsiteY25" fmla="*/ 379716 h 400050"/>
                  <a:gd name="connsiteX26" fmla="*/ 506386 w 533400"/>
                  <a:gd name="connsiteY26" fmla="*/ 366381 h 400050"/>
                  <a:gd name="connsiteX27" fmla="*/ 506386 w 533400"/>
                  <a:gd name="connsiteY27" fmla="*/ 366381 h 400050"/>
                  <a:gd name="connsiteX28" fmla="*/ 398753 w 533400"/>
                  <a:gd name="connsiteY28" fmla="*/ 205409 h 400050"/>
                  <a:gd name="connsiteX29" fmla="*/ 391133 w 533400"/>
                  <a:gd name="connsiteY29" fmla="*/ 198741 h 400050"/>
                  <a:gd name="connsiteX30" fmla="*/ 95858 w 533400"/>
                  <a:gd name="connsiteY30" fmla="*/ 57771 h 400050"/>
                  <a:gd name="connsiteX31" fmla="*/ 57758 w 533400"/>
                  <a:gd name="connsiteY31" fmla="*/ 95871 h 400050"/>
                  <a:gd name="connsiteX32" fmla="*/ 95858 w 533400"/>
                  <a:gd name="connsiteY32" fmla="*/ 133971 h 400050"/>
                  <a:gd name="connsiteX33" fmla="*/ 133958 w 533400"/>
                  <a:gd name="connsiteY33" fmla="*/ 95871 h 400050"/>
                  <a:gd name="connsiteX34" fmla="*/ 95858 w 533400"/>
                  <a:gd name="connsiteY34" fmla="*/ 577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3400" h="400050">
                    <a:moveTo>
                      <a:pt x="505433" y="621"/>
                    </a:moveTo>
                    <a:cubicBezTo>
                      <a:pt x="521626" y="621"/>
                      <a:pt x="534008" y="13004"/>
                      <a:pt x="534008" y="29196"/>
                    </a:cubicBezTo>
                    <a:lnTo>
                      <a:pt x="534008" y="372096"/>
                    </a:lnTo>
                    <a:cubicBezTo>
                      <a:pt x="534008" y="388289"/>
                      <a:pt x="521626" y="400671"/>
                      <a:pt x="505433" y="400671"/>
                    </a:cubicBezTo>
                    <a:lnTo>
                      <a:pt x="29183" y="400671"/>
                    </a:lnTo>
                    <a:cubicBezTo>
                      <a:pt x="12990" y="400671"/>
                      <a:pt x="608" y="388289"/>
                      <a:pt x="608" y="372096"/>
                    </a:cubicBezTo>
                    <a:lnTo>
                      <a:pt x="608" y="29196"/>
                    </a:lnTo>
                    <a:cubicBezTo>
                      <a:pt x="608" y="13004"/>
                      <a:pt x="12990" y="621"/>
                      <a:pt x="29183" y="621"/>
                    </a:cubicBezTo>
                    <a:lnTo>
                      <a:pt x="505433" y="621"/>
                    </a:lnTo>
                    <a:close/>
                    <a:moveTo>
                      <a:pt x="391133" y="198741"/>
                    </a:moveTo>
                    <a:cubicBezTo>
                      <a:pt x="378751" y="189216"/>
                      <a:pt x="360653" y="192074"/>
                      <a:pt x="351128" y="204456"/>
                    </a:cubicBezTo>
                    <a:lnTo>
                      <a:pt x="351128" y="204456"/>
                    </a:lnTo>
                    <a:lnTo>
                      <a:pt x="267308" y="315899"/>
                    </a:lnTo>
                    <a:cubicBezTo>
                      <a:pt x="266355" y="316851"/>
                      <a:pt x="265403" y="317804"/>
                      <a:pt x="264451" y="318756"/>
                    </a:cubicBezTo>
                    <a:cubicBezTo>
                      <a:pt x="253021" y="330186"/>
                      <a:pt x="234923" y="330186"/>
                      <a:pt x="224446" y="318756"/>
                    </a:cubicBezTo>
                    <a:lnTo>
                      <a:pt x="224446" y="318756"/>
                    </a:lnTo>
                    <a:lnTo>
                      <a:pt x="162533" y="257796"/>
                    </a:lnTo>
                    <a:cubicBezTo>
                      <a:pt x="161580" y="256844"/>
                      <a:pt x="161580" y="256844"/>
                      <a:pt x="160628" y="255891"/>
                    </a:cubicBezTo>
                    <a:cubicBezTo>
                      <a:pt x="148246" y="245414"/>
                      <a:pt x="130148" y="247319"/>
                      <a:pt x="120623" y="259701"/>
                    </a:cubicBezTo>
                    <a:lnTo>
                      <a:pt x="120623" y="259701"/>
                    </a:lnTo>
                    <a:lnTo>
                      <a:pt x="32993" y="366381"/>
                    </a:lnTo>
                    <a:cubicBezTo>
                      <a:pt x="32040" y="368286"/>
                      <a:pt x="31088" y="370191"/>
                      <a:pt x="31088" y="372096"/>
                    </a:cubicBezTo>
                    <a:cubicBezTo>
                      <a:pt x="31088" y="377811"/>
                      <a:pt x="34898" y="381621"/>
                      <a:pt x="40613" y="381621"/>
                    </a:cubicBezTo>
                    <a:lnTo>
                      <a:pt x="40613" y="381621"/>
                    </a:lnTo>
                    <a:lnTo>
                      <a:pt x="497813" y="381621"/>
                    </a:lnTo>
                    <a:cubicBezTo>
                      <a:pt x="499718" y="381621"/>
                      <a:pt x="501623" y="380669"/>
                      <a:pt x="503528" y="379716"/>
                    </a:cubicBezTo>
                    <a:cubicBezTo>
                      <a:pt x="508290" y="376859"/>
                      <a:pt x="509243" y="371144"/>
                      <a:pt x="506386" y="366381"/>
                    </a:cubicBezTo>
                    <a:lnTo>
                      <a:pt x="506386" y="366381"/>
                    </a:lnTo>
                    <a:lnTo>
                      <a:pt x="398753" y="205409"/>
                    </a:lnTo>
                    <a:cubicBezTo>
                      <a:pt x="395896" y="202551"/>
                      <a:pt x="393990" y="200646"/>
                      <a:pt x="391133" y="198741"/>
                    </a:cubicBezTo>
                    <a:close/>
                    <a:moveTo>
                      <a:pt x="95858" y="57771"/>
                    </a:moveTo>
                    <a:cubicBezTo>
                      <a:pt x="74903" y="57771"/>
                      <a:pt x="57758" y="74916"/>
                      <a:pt x="57758" y="95871"/>
                    </a:cubicBezTo>
                    <a:cubicBezTo>
                      <a:pt x="57758" y="116826"/>
                      <a:pt x="74903" y="133971"/>
                      <a:pt x="95858" y="133971"/>
                    </a:cubicBezTo>
                    <a:cubicBezTo>
                      <a:pt x="116813" y="133971"/>
                      <a:pt x="133958" y="116826"/>
                      <a:pt x="133958" y="95871"/>
                    </a:cubicBezTo>
                    <a:cubicBezTo>
                      <a:pt x="133958" y="74916"/>
                      <a:pt x="116813" y="57771"/>
                      <a:pt x="95858" y="577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660400" y="1455194"/>
              <a:ext cx="3124201" cy="4305525"/>
              <a:chOff x="7290486" y="1359819"/>
              <a:chExt cx="3516522" cy="4374727"/>
            </a:xfrm>
          </p:grpSpPr>
          <p:sp>
            <p:nvSpPr>
              <p:cNvPr id="24" name="矩形: 圆角 23"/>
              <p:cNvSpPr/>
              <p:nvPr/>
            </p:nvSpPr>
            <p:spPr>
              <a:xfrm>
                <a:off x="7290489" y="2003692"/>
                <a:ext cx="3516519" cy="3730854"/>
              </a:xfrm>
              <a:prstGeom prst="roundRect">
                <a:avLst>
                  <a:gd name="adj" fmla="val 5931"/>
                </a:avLst>
              </a:prstGeom>
              <a:solidFill>
                <a:schemeClr val="tx2">
                  <a:alpha val="15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zh-CN" alt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市场研究表明，对于高效的项目管理和协作工具的需求正在快速增长。企业和团队需要更灵活、更智能的解决方案，以适应日益复杂的业务环境。</a:t>
                </a:r>
                <a:endParaRPr kumimoji="1"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矩形: 圆角 24"/>
              <p:cNvSpPr>
                <a:spLocks noChangeAspect="1"/>
              </p:cNvSpPr>
              <p:nvPr/>
            </p:nvSpPr>
            <p:spPr>
              <a:xfrm>
                <a:off x="7290486" y="1359819"/>
                <a:ext cx="3516519" cy="441728"/>
              </a:xfrm>
              <a:prstGeom prst="roundRect">
                <a:avLst>
                  <a:gd name="adj" fmla="val 159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r>
                  <a:rPr lang="en-US" altLang="zh-CN" sz="24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Arial" panose="020B0604020202020204" pitchFamily="34" charset="0"/>
                  </a:rPr>
                  <a:t>01.</a:t>
                </a:r>
                <a:r>
                  <a:rPr lang="zh-CN" alt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Arial" panose="020B0604020202020204" pitchFamily="34" charset="0"/>
                  </a:rPr>
                  <a:t>市场需求</a:t>
                </a:r>
                <a:endParaRPr lang="en-US" altLang="zh-CN" sz="2400" b="1" dirty="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4533899" y="1455193"/>
              <a:ext cx="3124198" cy="4305526"/>
              <a:chOff x="7290486" y="1359819"/>
              <a:chExt cx="3516519" cy="4374731"/>
            </a:xfrm>
          </p:grpSpPr>
          <p:sp>
            <p:nvSpPr>
              <p:cNvPr id="15" name="矩形: 圆角 14"/>
              <p:cNvSpPr/>
              <p:nvPr/>
            </p:nvSpPr>
            <p:spPr>
              <a:xfrm>
                <a:off x="7290486" y="2003693"/>
                <a:ext cx="3516519" cy="3730857"/>
              </a:xfrm>
              <a:prstGeom prst="roundRect">
                <a:avLst>
                  <a:gd name="adj" fmla="val 5931"/>
                </a:avLst>
              </a:prstGeom>
              <a:solidFill>
                <a:schemeClr val="tx2">
                  <a:alpha val="15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rPr>
                  <a:t>基于以上背景，我们决定启动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rPr>
                  <a:t>"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rPr>
                  <a:t>文山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rPr>
                  <a:t>Official"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rPr>
                  <a:t>项目，旨在开发一种高效、用户友好的项目管理工具，以帮助团队更好地协作、提高工作效率。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sz="9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矩形: 圆角 15"/>
              <p:cNvSpPr>
                <a:spLocks noChangeAspect="1"/>
              </p:cNvSpPr>
              <p:nvPr/>
            </p:nvSpPr>
            <p:spPr>
              <a:xfrm>
                <a:off x="7290486" y="1359819"/>
                <a:ext cx="3516519" cy="441728"/>
              </a:xfrm>
              <a:prstGeom prst="roundRect">
                <a:avLst>
                  <a:gd name="adj" fmla="val 15900"/>
                </a:avLst>
              </a:prstGeom>
              <a:solidFill>
                <a:schemeClr val="bg1"/>
              </a:solidFill>
              <a:ln w="12700" cap="flat">
                <a:solidFill>
                  <a:schemeClr val="tx2"/>
                </a:solidFill>
                <a:prstDash val="solid"/>
                <a:miter/>
              </a:ln>
              <a:effectLst>
                <a:outerShdw dist="50800" dir="2700000" algn="ctr" rotWithShape="0">
                  <a:schemeClr val="tx2"/>
                </a:outerShdw>
              </a:effectLst>
            </p:spPr>
            <p:txBody>
              <a:bodyPr rtlCol="0" anchor="ctr"/>
              <a:lstStyle/>
              <a:p>
                <a:r>
                  <a:rPr lang="en-US" altLang="zh-CN" sz="24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02. </a:t>
                </a:r>
                <a:r>
                  <a:rPr lang="zh-CN" altLang="en-US" sz="2400" b="1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项目目的</a:t>
                </a:r>
                <a:endParaRPr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407400" y="1455193"/>
              <a:ext cx="3124200" cy="4305527"/>
              <a:chOff x="7290486" y="1359819"/>
              <a:chExt cx="3516521" cy="4374732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7290488" y="2003693"/>
                <a:ext cx="3516519" cy="3730858"/>
              </a:xfrm>
              <a:prstGeom prst="roundRect">
                <a:avLst>
                  <a:gd name="adj" fmla="val 5931"/>
                </a:avLst>
              </a:prstGeom>
              <a:solidFill>
                <a:schemeClr val="tx2">
                  <a:alpha val="15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zh-CN" alt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首先，它提升了整个组织的效能，通过优化协作和管理流程使团队更具竞争力。其次，系统强调共享、协作和及时沟通，助力形成积极的团队协作文化，增强团队凝聚力。</a:t>
                </a:r>
                <a:endParaRPr kumimoji="1"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矩形: 圆角 12"/>
              <p:cNvSpPr>
                <a:spLocks noChangeAspect="1"/>
              </p:cNvSpPr>
              <p:nvPr/>
            </p:nvSpPr>
            <p:spPr>
              <a:xfrm>
                <a:off x="7290486" y="1359819"/>
                <a:ext cx="3516519" cy="441728"/>
              </a:xfrm>
              <a:prstGeom prst="roundRect">
                <a:avLst>
                  <a:gd name="adj" fmla="val 159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r>
                  <a:rPr lang="en-US" altLang="zh-CN" sz="24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Arial" panose="020B0604020202020204" pitchFamily="34" charset="0"/>
                  </a:rPr>
                  <a:t>03. </a:t>
                </a:r>
                <a:r>
                  <a:rPr lang="zh-CN" alt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Arial" panose="020B0604020202020204" pitchFamily="34" charset="0"/>
                  </a:rPr>
                  <a:t>项目意义</a:t>
                </a:r>
                <a:endParaRPr lang="en-US" altLang="zh-CN" sz="2400" b="1" dirty="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项目目标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349642" y="2015672"/>
            <a:ext cx="1492717" cy="15696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zh-CN"/>
            </a:defPPr>
            <a:lvl1pPr indent="0" algn="ctr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b="1" i="1">
                <a:latin typeface="Bell MT" panose="02020503060305020303" pitchFamily="18" charset="0"/>
              </a:defRPr>
            </a:lvl1pPr>
            <a:lvl2pPr marL="457200" indent="0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2pPr>
            <a:lvl3pPr marL="914400" indent="0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3pPr>
            <a:lvl4pPr marL="1371600" indent="0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marL="1828800" indent="0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i="0" dirty="0">
                <a:sym typeface="Arial" panose="020B0604020202020204" pitchFamily="34" charset="0"/>
              </a:rPr>
              <a:t>02</a:t>
            </a:r>
            <a:endParaRPr lang="zh-CN" altLang="en-US" i="0" dirty="0"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项目目标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673100" y="1300481"/>
            <a:ext cx="10845800" cy="3706949"/>
            <a:chOff x="673100" y="1300481"/>
            <a:chExt cx="10845800" cy="3706949"/>
          </a:xfrm>
        </p:grpSpPr>
        <p:grpSp>
          <p:nvGrpSpPr>
            <p:cNvPr id="5" name="组合 4"/>
            <p:cNvGrpSpPr/>
            <p:nvPr/>
          </p:nvGrpSpPr>
          <p:grpSpPr>
            <a:xfrm>
              <a:off x="4691063" y="1300482"/>
              <a:ext cx="2797175" cy="3706948"/>
              <a:chOff x="660400" y="776827"/>
              <a:chExt cx="2797175" cy="3706948"/>
            </a:xfrm>
          </p:grpSpPr>
          <p:sp>
            <p:nvSpPr>
              <p:cNvPr id="6" name="矩形: 圆角 5"/>
              <p:cNvSpPr/>
              <p:nvPr/>
            </p:nvSpPr>
            <p:spPr>
              <a:xfrm>
                <a:off x="660400" y="776827"/>
                <a:ext cx="2797175" cy="3706948"/>
              </a:xfrm>
              <a:prstGeom prst="roundRect">
                <a:avLst>
                  <a:gd name="adj" fmla="val 8000"/>
                </a:avLst>
              </a:prstGeom>
              <a:solidFill>
                <a:schemeClr val="bg1"/>
              </a:solidFill>
              <a:ln w="12700" cap="flat">
                <a:solidFill>
                  <a:schemeClr val="tx2"/>
                </a:solidFill>
                <a:prstDash val="solid"/>
                <a:miter/>
              </a:ln>
              <a:effectLst>
                <a:outerShdw dist="50800" dir="2700000" algn="ctr" rotWithShape="0">
                  <a:schemeClr val="tx2"/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801850" y="994828"/>
                <a:ext cx="2544286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sp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02</a:t>
                </a:r>
                <a:r>
                  <a:rPr kumimoji="1" lang="zh-CN" altLang="en-US" sz="36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文件管理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73100" y="1300481"/>
              <a:ext cx="2797175" cy="3705610"/>
              <a:chOff x="673100" y="776826"/>
              <a:chExt cx="2797175" cy="3705610"/>
            </a:xfrm>
          </p:grpSpPr>
          <p:sp>
            <p:nvSpPr>
              <p:cNvPr id="19" name="矩形: 圆角 18"/>
              <p:cNvSpPr/>
              <p:nvPr/>
            </p:nvSpPr>
            <p:spPr>
              <a:xfrm>
                <a:off x="673100" y="776826"/>
                <a:ext cx="2797175" cy="3705610"/>
              </a:xfrm>
              <a:prstGeom prst="roundRect">
                <a:avLst>
                  <a:gd name="adj" fmla="val 80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804546" y="1050949"/>
                <a:ext cx="2665729" cy="2454560"/>
                <a:chOff x="908585" y="1050949"/>
                <a:chExt cx="2665729" cy="2454560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908585" y="1050949"/>
                  <a:ext cx="2544286" cy="64633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ctr" anchorCtr="0">
                  <a:spAutoFit/>
                </a:bodyPr>
                <a:lstStyle/>
                <a:p>
                  <a:pPr algn="ctr"/>
                  <a:r>
                    <a:rPr kumimoji="1" lang="en-US" altLang="zh-CN" sz="36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01</a:t>
                  </a:r>
                  <a:r>
                    <a:rPr kumimoji="1" lang="zh-CN" altLang="en-US" sz="36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团队协作</a:t>
                  </a:r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947868" y="2305180"/>
                  <a:ext cx="2626446" cy="120032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实现群组内成员的实时讨论，包括文本消息、图片和文件的发送，以促进团队协作。</a:t>
                  </a:r>
                  <a:endParaRPr kumimoji="1"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8721725" y="1300482"/>
              <a:ext cx="2797175" cy="3706948"/>
              <a:chOff x="660400" y="776827"/>
              <a:chExt cx="2797175" cy="3706948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660400" y="776827"/>
                <a:ext cx="2797175" cy="3706948"/>
              </a:xfrm>
              <a:prstGeom prst="roundRect">
                <a:avLst>
                  <a:gd name="adj" fmla="val 80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54707" y="1050949"/>
                <a:ext cx="2544286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sp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03</a:t>
                </a:r>
                <a:r>
                  <a:rPr kumimoji="1" lang="zh-CN" altLang="en-US" sz="36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任务协同</a:t>
                </a:r>
              </a:p>
            </p:txBody>
          </p:sp>
        </p:grpSp>
      </p:grpSp>
      <p:sp>
        <p:nvSpPr>
          <p:cNvPr id="28" name="文本框 27"/>
          <p:cNvSpPr txBox="1"/>
          <p:nvPr/>
        </p:nvSpPr>
        <p:spPr>
          <a:xfrm>
            <a:off x="4935887" y="2846326"/>
            <a:ext cx="23375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支持群组内成员上传、下载和管理文件，确保团队成员之间的信息共享和存储。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9064941" y="2828835"/>
            <a:ext cx="22832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提供任务创建、分配、设置优先级和截止日期等功能，以便团队协同完成任务。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项目计划和进展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349642" y="2015672"/>
            <a:ext cx="1492717" cy="15696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zh-CN"/>
            </a:defPPr>
            <a:lvl1pPr indent="0" algn="ctr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b="1" i="1">
                <a:latin typeface="Bell MT" panose="02020503060305020303" pitchFamily="18" charset="0"/>
              </a:defRPr>
            </a:lvl1pPr>
            <a:lvl2pPr marL="457200" indent="0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2pPr>
            <a:lvl3pPr marL="914400" indent="0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3pPr>
            <a:lvl4pPr marL="1371600" indent="0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marL="1828800" indent="0" defTabSz="9144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i="0" dirty="0">
                <a:sym typeface="Arial" panose="020B0604020202020204" pitchFamily="34" charset="0"/>
              </a:rPr>
              <a:t>03</a:t>
            </a:r>
            <a:endParaRPr lang="zh-CN" altLang="en-US" i="0" dirty="0"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effectLst/>
                <a:latin typeface="Söhne"/>
              </a:rPr>
              <a:t>团队成员角色分配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7C1C084-AC5F-49AA-62BF-8B7225684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610663"/>
              </p:ext>
            </p:extLst>
          </p:nvPr>
        </p:nvGraphicFramePr>
        <p:xfrm>
          <a:off x="1066800" y="1767840"/>
          <a:ext cx="10756899" cy="40627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39918">
                  <a:extLst>
                    <a:ext uri="{9D8B030D-6E8A-4147-A177-3AD203B41FA5}">
                      <a16:colId xmlns:a16="http://schemas.microsoft.com/office/drawing/2014/main" val="2050649435"/>
                    </a:ext>
                  </a:extLst>
                </a:gridCol>
                <a:gridCol w="1929066">
                  <a:extLst>
                    <a:ext uri="{9D8B030D-6E8A-4147-A177-3AD203B41FA5}">
                      <a16:colId xmlns:a16="http://schemas.microsoft.com/office/drawing/2014/main" val="308339646"/>
                    </a:ext>
                  </a:extLst>
                </a:gridCol>
                <a:gridCol w="4022767">
                  <a:extLst>
                    <a:ext uri="{9D8B030D-6E8A-4147-A177-3AD203B41FA5}">
                      <a16:colId xmlns:a16="http://schemas.microsoft.com/office/drawing/2014/main" val="2452293208"/>
                    </a:ext>
                  </a:extLst>
                </a:gridCol>
                <a:gridCol w="2265148">
                  <a:extLst>
                    <a:ext uri="{9D8B030D-6E8A-4147-A177-3AD203B41FA5}">
                      <a16:colId xmlns:a16="http://schemas.microsoft.com/office/drawing/2014/main" val="3179124220"/>
                    </a:ext>
                  </a:extLst>
                </a:gridCol>
              </a:tblGrid>
              <a:tr h="580390">
                <a:tc>
                  <a:txBody>
                    <a:bodyPr/>
                    <a:lstStyle/>
                    <a:p>
                      <a:pPr indent="306070" algn="just"/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学号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6070" algn="just"/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姓名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6070" algn="just"/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主要负责内容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贡献百分比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9063051"/>
                  </a:ext>
                </a:extLst>
              </a:tr>
              <a:tr h="580390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2021104029</a:t>
                      </a:r>
                      <a:endParaRPr lang="zh-CN" sz="18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刘雨鑫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设计、开发系统、</a:t>
                      </a: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PPT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22%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0708193"/>
                  </a:ext>
                </a:extLst>
              </a:tr>
              <a:tr h="580390">
                <a:tc>
                  <a:txBody>
                    <a:bodyPr/>
                    <a:lstStyle/>
                    <a:p>
                      <a:pPr algn="just"/>
                      <a:r>
                        <a:rPr lang="en-US" sz="24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2021150122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郑雨婷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分工、原型设计、</a:t>
                      </a: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PPT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20%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4700450"/>
                  </a:ext>
                </a:extLst>
              </a:tr>
              <a:tr h="580390">
                <a:tc>
                  <a:txBody>
                    <a:bodyPr/>
                    <a:lstStyle/>
                    <a:p>
                      <a:pPr algn="just"/>
                      <a:r>
                        <a:rPr lang="en-US" sz="24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2021150082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陈琳芳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作图、撰写文档、需求分析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17%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7020349"/>
                  </a:ext>
                </a:extLst>
              </a:tr>
              <a:tr h="580390">
                <a:tc>
                  <a:txBody>
                    <a:bodyPr/>
                    <a:lstStyle/>
                    <a:p>
                      <a:pPr algn="just"/>
                      <a:r>
                        <a:rPr lang="en-US" sz="24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2021150222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杨天炜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讲解、撰写文档、测试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17%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7645166"/>
                  </a:ext>
                </a:extLst>
              </a:tr>
              <a:tr h="580390">
                <a:tc>
                  <a:txBody>
                    <a:bodyPr/>
                    <a:lstStyle/>
                    <a:p>
                      <a:pPr algn="just"/>
                      <a:r>
                        <a:rPr lang="en-US" sz="24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2021040144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戴子嫦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开发、撰写文档、原型设计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12%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3105013"/>
                  </a:ext>
                </a:extLst>
              </a:tr>
              <a:tr h="580390">
                <a:tc>
                  <a:txBody>
                    <a:bodyPr/>
                    <a:lstStyle/>
                    <a:p>
                      <a:pPr algn="just"/>
                      <a:r>
                        <a:rPr lang="en-US" sz="24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2021150228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郑烨璇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作图、撰写文档、原型设计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12%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868629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项目计划概述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001646"/>
              </p:ext>
            </p:extLst>
          </p:nvPr>
        </p:nvGraphicFramePr>
        <p:xfrm>
          <a:off x="1559560" y="1341120"/>
          <a:ext cx="8889403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2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10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8186">
                <a:tc>
                  <a:txBody>
                    <a:bodyPr/>
                    <a:lstStyle/>
                    <a:p>
                      <a:r>
                        <a:rPr lang="zh-CN" altLang="en-US" dirty="0"/>
                        <a:t>里程碑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阶段任务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项目启动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ym typeface="Arial" panose="020B0604020202020204" pitchFamily="34" charset="0"/>
                        </a:rPr>
                        <a:t>2023.9.19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项目目标需求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团队成员角色分配初步确定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需求分析阶段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ym typeface="Arial" panose="020B0604020202020204" pitchFamily="34" charset="0"/>
                        </a:rPr>
                        <a:t>2023.10.15—2023.10.29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收集用户需求（网上调研）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功能需求分析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需求分析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完成需求分析文档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原型设计阶段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ym typeface="Arial" panose="020B0604020202020204" pitchFamily="34" charset="0"/>
                        </a:rPr>
                        <a:t>2023.10.15—2023.11.12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设计页面和交互元素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创建草图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完成原型设计文档。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系统设计阶段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2023.11.12—2023.11.26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开始系统设计，包括数据库设计、界面设计等。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完成系统设计文档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系统实现阶段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2023.11.26—2023.12.12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 </a:t>
                      </a:r>
                      <a:r>
                        <a:rPr lang="zh-CN" altLang="en-US" dirty="0"/>
                        <a:t>系统开发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- </a:t>
                      </a:r>
                      <a:r>
                        <a:rPr lang="zh-CN" altLang="en-US" dirty="0"/>
                        <a:t>系统测试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- </a:t>
                      </a:r>
                      <a:r>
                        <a:rPr lang="zh-CN" altLang="en-US" dirty="0"/>
                        <a:t>完成系统实现文档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项目交付和演示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2024.1.2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准备项目演示材料。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进行项目演示，介绍系统功能和成果。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6992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da301f8a-a6fc-446c-b3a1-4533cdecbf56"/>
  <p:tag name="KSO_WPP_MARK_KEY" val="db969946-565c-4799-822b-6441124745e6"/>
  <p:tag name="COMMONDATA" val="eyJoZGlkIjoiYjAyZDZmZTVhYmYwZGU0NTM4YmRlNzMwOTMyZWU3MG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PLUS 主题">
  <a:themeElements>
    <a:clrScheme name="iSlide VI标准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7373FF"/>
      </a:accent1>
      <a:accent2>
        <a:srgbClr val="88C7FF"/>
      </a:accent2>
      <a:accent3>
        <a:srgbClr val="6429FF"/>
      </a:accent3>
      <a:accent4>
        <a:srgbClr val="F538E8"/>
      </a:accent4>
      <a:accent5>
        <a:srgbClr val="B6B6B6"/>
      </a:accent5>
      <a:accent6>
        <a:srgbClr val="A8A8A8"/>
      </a:accent6>
      <a:hlink>
        <a:srgbClr val="F84D4D"/>
      </a:hlink>
      <a:folHlink>
        <a:srgbClr val="979797"/>
      </a:folHlink>
    </a:clrScheme>
    <a:fontScheme name="标准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Rin</Template>
  <TotalTime>50</TotalTime>
  <Words>834</Words>
  <Application>Microsoft Office PowerPoint</Application>
  <PresentationFormat>宽屏</PresentationFormat>
  <Paragraphs>172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Söhne</vt:lpstr>
      <vt:lpstr>等线</vt:lpstr>
      <vt:lpstr>宋体</vt:lpstr>
      <vt:lpstr>微软雅黑</vt:lpstr>
      <vt:lpstr>Arial</vt:lpstr>
      <vt:lpstr>Bell MT</vt:lpstr>
      <vt:lpstr>Times New Roman</vt:lpstr>
      <vt:lpstr>Wingdings</vt:lpstr>
      <vt:lpstr>OfficePLUS 主题</vt:lpstr>
      <vt:lpstr>文山Official项目总结 </vt:lpstr>
      <vt:lpstr>PowerPoint 演示文稿</vt:lpstr>
      <vt:lpstr>项目背景</vt:lpstr>
      <vt:lpstr>项目背景</vt:lpstr>
      <vt:lpstr>项目目标</vt:lpstr>
      <vt:lpstr>项目目标</vt:lpstr>
      <vt:lpstr>项目计划和进展</vt:lpstr>
      <vt:lpstr>团队成员角色分配</vt:lpstr>
      <vt:lpstr>项目计划概述</vt:lpstr>
      <vt:lpstr>项目启动2023.9.19</vt:lpstr>
      <vt:lpstr>需求分析阶段2023.10.15——2023.10.29</vt:lpstr>
      <vt:lpstr>原型建立阶段2023.10.15——2023.11.12</vt:lpstr>
      <vt:lpstr>原型建立阶段2023.10.15——2023.11.12</vt:lpstr>
      <vt:lpstr>系统设计阶段2023.11.12—2023.11.26</vt:lpstr>
      <vt:lpstr>系统实现阶段2023.11.26—2023.12.12</vt:lpstr>
      <vt:lpstr>数据库表关系</vt:lpstr>
      <vt:lpstr>实现效果</vt:lpstr>
      <vt:lpstr>总结和展望</vt:lpstr>
      <vt:lpstr>已完成工作</vt:lpstr>
      <vt:lpstr>未完成的工作</vt:lpstr>
      <vt:lpstr>项目展示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Rin</dc:creator>
  <cp:lastModifiedBy>雨婷 郑</cp:lastModifiedBy>
  <cp:revision>33</cp:revision>
  <cp:lastPrinted>2022-10-07T16:00:00Z</cp:lastPrinted>
  <dcterms:created xsi:type="dcterms:W3CDTF">2022-10-07T16:00:00Z</dcterms:created>
  <dcterms:modified xsi:type="dcterms:W3CDTF">2024-01-01T18:26:18Z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da301f8a-a6fc-446c-b3a1-4533cdecbf56</vt:lpwstr>
  </property>
  <property fmtid="{D5CDD505-2E9C-101B-9397-08002B2CF9AE}" pid="3" name="ICV">
    <vt:lpwstr>A7F640A85B7C4177AF04BBF8FEC2AF8F_12</vt:lpwstr>
  </property>
  <property fmtid="{D5CDD505-2E9C-101B-9397-08002B2CF9AE}" pid="4" name="KSOProductBuildVer">
    <vt:lpwstr>2052-11.1.0.14036</vt:lpwstr>
  </property>
</Properties>
</file>